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heme/theme2.xml" ContentType="application/vnd.openxmlformats-officedocument.them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heme/theme3.xml" ContentType="application/vnd.openxmlformats-officedocument.them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1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2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5"/>
  </p:sldMasterIdLst>
  <p:notesMasterIdLst>
    <p:notesMasterId r:id="rId26"/>
  </p:notesMasterIdLst>
  <p:handoutMasterIdLst>
    <p:handoutMasterId r:id="rId27"/>
  </p:handoutMasterIdLst>
  <p:sldIdLst>
    <p:sldId id="267" r:id="rId6"/>
    <p:sldId id="2147474709" r:id="rId7"/>
    <p:sldId id="305" r:id="rId8"/>
    <p:sldId id="2147474695" r:id="rId9"/>
    <p:sldId id="2147474699" r:id="rId10"/>
    <p:sldId id="2147474697" r:id="rId11"/>
    <p:sldId id="2147474710" r:id="rId12"/>
    <p:sldId id="269" r:id="rId13"/>
    <p:sldId id="2147474700" r:id="rId14"/>
    <p:sldId id="2147474701" r:id="rId15"/>
    <p:sldId id="2147474702" r:id="rId16"/>
    <p:sldId id="270" r:id="rId17"/>
    <p:sldId id="271" r:id="rId18"/>
    <p:sldId id="2147474705" r:id="rId19"/>
    <p:sldId id="2147474703" r:id="rId20"/>
    <p:sldId id="2147474711" r:id="rId21"/>
    <p:sldId id="2147474698" r:id="rId22"/>
    <p:sldId id="2147474706" r:id="rId23"/>
    <p:sldId id="2147474707" r:id="rId24"/>
    <p:sldId id="2147474704" r:id="rId25"/>
  </p:sldIdLst>
  <p:sldSz cx="12192000" cy="6858000"/>
  <p:notesSz cx="7099300" cy="10234613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0CECC-EA02-46C0-B348-167FC9917A0E}">
          <p14:sldIdLst>
            <p14:sldId id="267"/>
            <p14:sldId id="2147474709"/>
            <p14:sldId id="305"/>
          </p14:sldIdLst>
        </p14:section>
        <p14:section name="Intro: Motivation" id="{DE4B6DB7-6DE1-447E-A12C-264CE1CFF4E5}">
          <p14:sldIdLst>
            <p14:sldId id="2147474695"/>
            <p14:sldId id="2147474699"/>
            <p14:sldId id="2147474697"/>
          </p14:sldIdLst>
        </p14:section>
        <p14:section name="Ifxapp: Overview" id="{7F915026-9352-4EF9-943D-011D178AC552}">
          <p14:sldIdLst>
            <p14:sldId id="2147474710"/>
            <p14:sldId id="269"/>
            <p14:sldId id="2147474700"/>
            <p14:sldId id="2147474701"/>
            <p14:sldId id="2147474702"/>
            <p14:sldId id="270"/>
            <p14:sldId id="271"/>
            <p14:sldId id="2147474705"/>
            <p14:sldId id="2147474703"/>
          </p14:sldIdLst>
        </p14:section>
        <p14:section name="Ifxapp: Demos" id="{D35A3DEA-C6B5-4C31-B74E-F66C13D7B0F1}">
          <p14:sldIdLst>
            <p14:sldId id="2147474711"/>
            <p14:sldId id="2147474698"/>
            <p14:sldId id="2147474706"/>
            <p14:sldId id="2147474707"/>
            <p14:sldId id="214747470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9525" cmpd="sng">
              <a:solidFill>
                <a:schemeClr val="lt1"/>
              </a:solidFill>
            </a:ln>
          </a:left>
          <a:right>
            <a:ln w="9525" cmpd="sng">
              <a:solidFill>
                <a:srgbClr val="FFFFFF"/>
              </a:solidFill>
            </a:ln>
          </a:right>
          <a:top>
            <a:ln w="9525" cmpd="sng">
              <a:solidFill>
                <a:srgbClr val="FFFFFF"/>
              </a:solidFill>
            </a:ln>
          </a:top>
          <a:bottom>
            <a:ln w="9525" cmpd="sng">
              <a:solidFill>
                <a:srgbClr val="FFFFFF"/>
              </a:solidFill>
            </a:ln>
          </a:bottom>
          <a:insideH>
            <a:ln w="9525" cmpd="sng">
              <a:solidFill>
                <a:srgbClr val="FFFFFF"/>
              </a:solidFill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chemeClr val="lt2"/>
          </a:solidFill>
        </a:fill>
      </a:tcStyle>
    </a:wholeTbl>
    <a:band1H>
      <a:tcStyle>
        <a:tcBdr/>
      </a:tcStyle>
    </a:band1H>
    <a:band2H>
      <a:tcTxStyle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band2H>
    <a:band1V>
      <a:tcStyle>
        <a:tcBdr/>
      </a:tcStyle>
    </a:band1V>
    <a:band2V>
      <a:tcTxStyle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band2V>
    <a:lastCol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lastRow>
    <a:fir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5" autoAdjust="0"/>
    <p:restoredTop sz="94696" autoAdjust="0"/>
  </p:normalViewPr>
  <p:slideViewPr>
    <p:cSldViewPr snapToObjects="1" showGuides="1">
      <p:cViewPr varScale="1">
        <p:scale>
          <a:sx n="105" d="100"/>
          <a:sy n="105" d="100"/>
        </p:scale>
        <p:origin x="83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70" d="100"/>
          <a:sy n="70" d="100"/>
        </p:scale>
        <p:origin x="2268" y="42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7.png"/><Relationship Id="rId2" Type="http://schemas.openxmlformats.org/officeDocument/2006/relationships/tags" Target="../tags/tag205.xml"/><Relationship Id="rId1" Type="http://schemas.openxmlformats.org/officeDocument/2006/relationships/theme" Target="../theme/theme3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er Placeholder" hidden="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7099300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sz="100" dirty="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" hidden="1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100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pPr algn="ctr"/>
            <a:r>
              <a:rPr lang="en-US" sz="100" b="1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9" name="Date Placeholder" hidden="1"/>
          <p:cNvSpPr>
            <a:spLocks noGrp="1"/>
          </p:cNvSpPr>
          <p:nvPr>
            <p:ph type="dt" sz="quarter" idx="1"/>
            <p:custDataLst>
              <p:tags r:id="rId4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100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2020-09-28</a:t>
            </a:r>
          </a:p>
          <a:p>
            <a:pPr algn="l"/>
            <a:endParaRPr lang="en-US" sz="100" dirty="0">
              <a:noFill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5997922" y="9833798"/>
            <a:ext cx="612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" name="empower_document_placeholder" hidden="1">
            <a:extLst>
              <a:ext uri="{FF2B5EF4-FFF2-40B4-BE49-F238E27FC236}">
                <a16:creationId xmlns:a16="http://schemas.microsoft.com/office/drawing/2014/main" id="{AB77BC53-8E05-4977-B193-6A6AD69A870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89310" y="426585"/>
            <a:ext cx="25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[Owner:   Doc ID:   Vers.: ]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" name="empower_proprietary_placeholder" hidden="1">
            <a:extLst>
              <a:ext uri="{FF2B5EF4-FFF2-40B4-BE49-F238E27FC236}">
                <a16:creationId xmlns:a16="http://schemas.microsoft.com/office/drawing/2014/main" id="{8A3F532B-9233-4B6C-A1AE-20F78C1A46B8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5637922" y="9545798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Proprietary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" name="empower_draft_placeholder" hidden="1">
            <a:extLst>
              <a:ext uri="{FF2B5EF4-FFF2-40B4-BE49-F238E27FC236}">
                <a16:creationId xmlns:a16="http://schemas.microsoft.com/office/drawing/2014/main" id="{707F235E-2AB2-45AA-AAE4-3CA5D9E6B28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489310" y="9545798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DRAFT -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" name="empower_footer_placeholder" hidden="1">
            <a:extLst>
              <a:ext uri="{FF2B5EF4-FFF2-40B4-BE49-F238E27FC236}">
                <a16:creationId xmlns:a16="http://schemas.microsoft.com/office/drawing/2014/main" id="{5B6337D7-EF4A-437B-98C9-7A76CBDDE797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2001479" y="9833798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2025. All rights reserved.</a:t>
            </a:r>
            <a:endParaRPr lang="en-US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6" name="empower_classification_attention_placeholder" hidden="1">
            <a:extLst>
              <a:ext uri="{FF2B5EF4-FFF2-40B4-BE49-F238E27FC236}">
                <a16:creationId xmlns:a16="http://schemas.microsoft.com/office/drawing/2014/main" id="{07AA87B6-2D72-4228-A7D0-DDCA437050BF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 bwMode="auto">
          <a:xfrm>
            <a:off x="3063723" y="426585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empower_classification_placeholder" hidden="1">
            <a:extLst>
              <a:ext uri="{FF2B5EF4-FFF2-40B4-BE49-F238E27FC236}">
                <a16:creationId xmlns:a16="http://schemas.microsoft.com/office/drawing/2014/main" id="{162FD7ED-CC36-4F26-ADD4-95B9EFF2AE3D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auto">
          <a:xfrm>
            <a:off x="3062327" y="426585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4" name="empower_date_placeholder" hidden="1">
            <a:extLst>
              <a:ext uri="{FF2B5EF4-FFF2-40B4-BE49-F238E27FC236}">
                <a16:creationId xmlns:a16="http://schemas.microsoft.com/office/drawing/2014/main" id="{17C46F5C-5E8F-4CC2-80E6-B88261E13B5B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auto">
          <a:xfrm>
            <a:off x="489309" y="9833798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2024-10-21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26" name="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7.png"/><Relationship Id="rId2" Type="http://schemas.openxmlformats.org/officeDocument/2006/relationships/tags" Target="../tags/tag195.xml"/><Relationship Id="rId1" Type="http://schemas.openxmlformats.org/officeDocument/2006/relationships/theme" Target="../theme/theme2.x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5" Type="http://schemas.openxmlformats.org/officeDocument/2006/relationships/tags" Target="../tags/tag198.xml"/><Relationship Id="rId10" Type="http://schemas.openxmlformats.org/officeDocument/2006/relationships/tags" Target="../tags/tag203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Slid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4025" y="1012825"/>
            <a:ext cx="6191250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Notes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4757266"/>
            <a:ext cx="6191968" cy="478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Header Placeholder" hidden="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7099300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00"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100" dirty="0"/>
          </a:p>
        </p:txBody>
      </p:sp>
      <p:sp>
        <p:nvSpPr>
          <p:cNvPr id="10" name="Footer Placeholder" hidden="1"/>
          <p:cNvSpPr>
            <a:spLocks noGrp="1"/>
          </p:cNvSpPr>
          <p:nvPr>
            <p:ph type="ftr" sz="quarter" idx="4"/>
            <p:custDataLst>
              <p:tags r:id="rId3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11" name="Date Placeholder" hidden="1"/>
          <p:cNvSpPr>
            <a:spLocks noGrp="1"/>
          </p:cNvSpPr>
          <p:nvPr>
            <p:ph type="dt" idx="1"/>
            <p:custDataLst>
              <p:tags r:id="rId4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2020-09-28</a:t>
            </a:r>
          </a:p>
          <a:p>
            <a:endParaRPr lang="en-US" dirty="0"/>
          </a:p>
        </p:txBody>
      </p:sp>
      <p:sp>
        <p:nvSpPr>
          <p:cNvPr id="12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033274" y="9833798"/>
            <a:ext cx="612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928285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mpower_document_placeholder" hidden="1">
            <a:extLst>
              <a:ext uri="{FF2B5EF4-FFF2-40B4-BE49-F238E27FC236}">
                <a16:creationId xmlns:a16="http://schemas.microsoft.com/office/drawing/2014/main" id="{E8AE2277-2635-47CE-8461-F921E010AD6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53306" y="426585"/>
            <a:ext cx="25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[Owner:   Doc ID:   Vers.: ]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" name="empower_proprietary_placeholder" hidden="1">
            <a:extLst>
              <a:ext uri="{FF2B5EF4-FFF2-40B4-BE49-F238E27FC236}">
                <a16:creationId xmlns:a16="http://schemas.microsoft.com/office/drawing/2014/main" id="{1ED6373F-3656-4DFD-9B9C-BC0ABABA2CB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5673274" y="9545798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Proprietary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" name="empower_draft_placeholder" hidden="1">
            <a:extLst>
              <a:ext uri="{FF2B5EF4-FFF2-40B4-BE49-F238E27FC236}">
                <a16:creationId xmlns:a16="http://schemas.microsoft.com/office/drawing/2014/main" id="{3D3123B4-E08C-4CCD-9703-AD1F689F1FB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453306" y="9545798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DRAFT -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" name="empower_footer_placeholder" hidden="1">
            <a:extLst>
              <a:ext uri="{FF2B5EF4-FFF2-40B4-BE49-F238E27FC236}">
                <a16:creationId xmlns:a16="http://schemas.microsoft.com/office/drawing/2014/main" id="{7E51E007-F5B3-45C7-900F-9B0FFE9F37F6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2001479" y="9833798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2025. All rights reserved.</a:t>
            </a:r>
            <a:endParaRPr lang="en-US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empower_classification_attention_placeholder" hidden="1">
            <a:extLst>
              <a:ext uri="{FF2B5EF4-FFF2-40B4-BE49-F238E27FC236}">
                <a16:creationId xmlns:a16="http://schemas.microsoft.com/office/drawing/2014/main" id="{CD1E0C77-9862-4B96-A3C1-8F3320EB5330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 bwMode="auto">
          <a:xfrm>
            <a:off x="3063723" y="426585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empower_classification_placeholder" hidden="1">
            <a:extLst>
              <a:ext uri="{FF2B5EF4-FFF2-40B4-BE49-F238E27FC236}">
                <a16:creationId xmlns:a16="http://schemas.microsoft.com/office/drawing/2014/main" id="{9F464BB7-63C3-4B8A-A50E-5FC32FA6A18F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auto">
          <a:xfrm>
            <a:off x="3062327" y="426585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8" name="empower_date_placeholder" hidden="1">
            <a:extLst>
              <a:ext uri="{FF2B5EF4-FFF2-40B4-BE49-F238E27FC236}">
                <a16:creationId xmlns:a16="http://schemas.microsoft.com/office/drawing/2014/main" id="{7E930412-6BBA-43BF-B0D5-11DDE46E471E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auto">
          <a:xfrm>
            <a:off x="453306" y="9833798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2024-10-21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32" name="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09585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1219170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828754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2438339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from my side.</a:t>
            </a:r>
          </a:p>
          <a:p>
            <a:r>
              <a:rPr lang="en-US" dirty="0"/>
              <a:t>I am Benedikt, a SW developer here in the APP team of PSS RFS.</a:t>
            </a:r>
          </a:p>
          <a:p>
            <a:r>
              <a:rPr lang="en-US" dirty="0"/>
              <a:t>As APP team we support HW bring-up activities by providing initial FWs or just to visualize data. We are also servicing customer requests (for example: A customer says we require a Python script to fetch data from a </a:t>
            </a:r>
            <a:r>
              <a:rPr lang="en-US" dirty="0" err="1"/>
              <a:t>Smartar</a:t>
            </a:r>
            <a:r>
              <a:rPr lang="en-US" dirty="0"/>
              <a:t> sensor).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dirty="0"/>
              <a:t>2020-09-28</a:t>
            </a:r>
          </a:p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3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forefront we have the GUI which offers so called event producer widgets and consumer widgets (you could also think of data sources and sinks).</a:t>
            </a:r>
          </a:p>
          <a:p>
            <a:r>
              <a:rPr lang="en-US" dirty="0"/>
              <a:t>In the right pillar events are directly read from files or </a:t>
            </a:r>
            <a:r>
              <a:rPr lang="en-US" dirty="0" err="1"/>
              <a:t>websocket</a:t>
            </a:r>
            <a:r>
              <a:rPr lang="en-US" dirty="0"/>
              <a:t>.</a:t>
            </a:r>
          </a:p>
          <a:p>
            <a:r>
              <a:rPr lang="en-US" dirty="0"/>
              <a:t>In the left pillar, first raw radar frames are fetched from a radar sensor and then an algo is fed with this data.</a:t>
            </a:r>
          </a:p>
          <a:p>
            <a:r>
              <a:rPr lang="en-US" dirty="0"/>
              <a:t>This structure is also reflected in the repo structure.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5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HTML documentation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677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HTML documentation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33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2020-09-28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8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you also that only a few lines of code are necessary to obtain such a main window.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642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presence example is more a full-fledged app where also a dummy implementation of an algo is hooked in.</a:t>
            </a:r>
          </a:p>
          <a:p>
            <a:r>
              <a:rPr lang="en-US" dirty="0"/>
              <a:t>I.e.,  raw radar frames are fetched from radar sensors or devices, an algo processes these frames and the outputted events are visualized.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5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5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set the stage: This will be a tool overview and not a deep dive into the code. We could have a separate session on that. And, please interrupt me if you have any questions.</a:t>
            </a:r>
          </a:p>
          <a:p>
            <a:r>
              <a:rPr lang="en-US" dirty="0"/>
              <a:t>I divided the presentation into three topics.</a:t>
            </a:r>
          </a:p>
          <a:p>
            <a:r>
              <a:rPr lang="en-US" dirty="0"/>
              <a:t>What’s the motivation behind </a:t>
            </a:r>
            <a:r>
              <a:rPr lang="en-US" dirty="0" err="1"/>
              <a:t>ifxapp</a:t>
            </a:r>
            <a:r>
              <a:rPr lang="en-US" dirty="0"/>
              <a:t>.</a:t>
            </a:r>
          </a:p>
          <a:p>
            <a:r>
              <a:rPr lang="en-US" dirty="0"/>
              <a:t>What is it.</a:t>
            </a:r>
          </a:p>
          <a:p>
            <a:r>
              <a:rPr lang="en-US" dirty="0"/>
              <a:t>And finally some live demos so you get a good impression what you can do with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72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2020-09-28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8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5760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8276"/>
              </a:buClr>
              <a:buSzPct val="100000"/>
              <a:buFontTx/>
              <a:buChar char="-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Common look &amp; feel</a:t>
            </a:r>
          </a:p>
          <a:p>
            <a:pPr marL="171450" marR="0" lvl="0" indent="-171450" algn="l" defTabSz="5760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8276"/>
              </a:buClr>
              <a:buSzPct val="100000"/>
              <a:buFontTx/>
              <a:buChar char="-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Can be used across different projects</a:t>
            </a:r>
          </a:p>
          <a:p>
            <a:pPr marL="171450" marR="0" lvl="0" indent="-171450" algn="l" defTabSz="5760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8276"/>
              </a:buClr>
              <a:buSzPct val="100000"/>
              <a:buFontTx/>
              <a:buChar char="-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Builds up abstractions (embedded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devs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 can focus on data communication, algo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devs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 on algo development)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sentence: This is the context in which </a:t>
            </a:r>
            <a:r>
              <a:rPr lang="en-US" dirty="0" err="1"/>
              <a:t>ifxapp</a:t>
            </a:r>
            <a:r>
              <a:rPr lang="en-US" dirty="0"/>
              <a:t> was and is developed.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2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 dirty="0"/>
              <a:t>2020-09-28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8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small and uttermost testable GUI widgets!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78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these GUI widgets you can easily create a main window.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33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development, the </a:t>
            </a:r>
            <a:r>
              <a:rPr lang="en-US" dirty="0" err="1"/>
              <a:t>ifxapp</a:t>
            </a:r>
            <a:r>
              <a:rPr lang="en-US" dirty="0"/>
              <a:t> scope was extended to also access radar sensors (via Strata and the CSK).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8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.jpg"/><Relationship Id="rId5" Type="http://schemas.openxmlformats.org/officeDocument/2006/relationships/tags" Target="../tags/tag1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3.jpeg"/><Relationship Id="rId5" Type="http://schemas.openxmlformats.org/officeDocument/2006/relationships/tags" Target="../tags/tag1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8.xml"/><Relationship Id="rId9" Type="http://schemas.openxmlformats.org/officeDocument/2006/relationships/tags" Target="../tags/tag2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2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10" Type="http://schemas.openxmlformats.org/officeDocument/2006/relationships/image" Target="../media/image4.jpg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10" Type="http://schemas.openxmlformats.org/officeDocument/2006/relationships/image" Target="../media/image5.jpeg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GO PROTECTION" hidden="1">
            <a:extLst>
              <a:ext uri="{FF2B5EF4-FFF2-40B4-BE49-F238E27FC236}">
                <a16:creationId xmlns:a16="http://schemas.microsoft.com/office/drawing/2014/main" id="{193C101A-31DD-4FCB-8E69-ED3C115F16E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Background White">
            <a:extLst>
              <a:ext uri="{FF2B5EF4-FFF2-40B4-BE49-F238E27FC236}">
                <a16:creationId xmlns:a16="http://schemas.microsoft.com/office/drawing/2014/main" id="{9FD1694A-5725-40E5-AC10-2A7A68B981E5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Crystal Picture Placeholder">
            <a:extLst>
              <a:ext uri="{FF2B5EF4-FFF2-40B4-BE49-F238E27FC236}">
                <a16:creationId xmlns:a16="http://schemas.microsoft.com/office/drawing/2014/main" id="{5805FCC4-D045-0733-8C95-81CAFF9580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" y="2"/>
            <a:ext cx="12191999" cy="3743997"/>
          </a:xfrm>
          <a:custGeom>
            <a:avLst/>
            <a:gdLst>
              <a:gd name="connsiteX0" fmla="*/ 0 w 12191999"/>
              <a:gd name="connsiteY0" fmla="*/ 0 h 3743997"/>
              <a:gd name="connsiteX1" fmla="*/ 12191999 w 12191999"/>
              <a:gd name="connsiteY1" fmla="*/ 0 h 3743997"/>
              <a:gd name="connsiteX2" fmla="*/ 12191999 w 12191999"/>
              <a:gd name="connsiteY2" fmla="*/ 3726156 h 3743997"/>
              <a:gd name="connsiteX3" fmla="*/ 3063660 w 12191999"/>
              <a:gd name="connsiteY3" fmla="*/ 2179105 h 3743997"/>
              <a:gd name="connsiteX4" fmla="*/ 387 w 12191999"/>
              <a:gd name="connsiteY4" fmla="*/ 3726157 h 3743997"/>
              <a:gd name="connsiteX5" fmla="*/ 387 w 12191999"/>
              <a:gd name="connsiteY5" fmla="*/ 3743997 h 3743997"/>
              <a:gd name="connsiteX6" fmla="*/ 0 w 12191999"/>
              <a:gd name="connsiteY6" fmla="*/ 3743997 h 374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43997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743997"/>
                </a:lnTo>
                <a:lnTo>
                  <a:pt x="0" y="3743997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 wrap="square" tIns="1296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0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41951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26638A09-FAF0-40AC-917E-C2B12C875E5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24000" y="4163051"/>
            <a:ext cx="8280000" cy="1118901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9" name="empower_classification_attention_placeholder" hidden="1">
            <a:extLst>
              <a:ext uri="{FF2B5EF4-FFF2-40B4-BE49-F238E27FC236}">
                <a16:creationId xmlns:a16="http://schemas.microsoft.com/office/drawing/2014/main" id="{542ADA73-329E-4D35-A040-712B75800F88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1800" y="6500314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classification_placeholder" hidden="1">
            <a:extLst>
              <a:ext uri="{FF2B5EF4-FFF2-40B4-BE49-F238E27FC236}">
                <a16:creationId xmlns:a16="http://schemas.microsoft.com/office/drawing/2014/main" id="{2D16A7B9-CA23-4C66-B2AF-3682EAAE815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5412000" y="6500314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ocument_placeholder" hidden="1">
            <a:extLst>
              <a:ext uri="{FF2B5EF4-FFF2-40B4-BE49-F238E27FC236}">
                <a16:creationId xmlns:a16="http://schemas.microsoft.com/office/drawing/2014/main" id="{7FE25D73-2664-463A-AF80-DF3E4E2CB8B6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624000" y="6500314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empower_draft_placeholder" hidden="1">
            <a:extLst>
              <a:ext uri="{FF2B5EF4-FFF2-40B4-BE49-F238E27FC236}">
                <a16:creationId xmlns:a16="http://schemas.microsoft.com/office/drawing/2014/main" id="{9769B1E2-E46B-4957-AEBB-2CD1EAF09328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IO_AGENDA_IGNORE_NAVIGATION" hidden="1">
            <a:extLst>
              <a:ext uri="{FF2B5EF4-FFF2-40B4-BE49-F238E27FC236}">
                <a16:creationId xmlns:a16="http://schemas.microsoft.com/office/drawing/2014/main" id="{03AF05FD-8ED3-440D-B616-18664CA13DD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E0053FF2-2ADB-4CE0-850C-04ADE25DFF5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Date Placeholder 16" hidden="1">
            <a:extLst>
              <a:ext uri="{FF2B5EF4-FFF2-40B4-BE49-F238E27FC236}">
                <a16:creationId xmlns:a16="http://schemas.microsoft.com/office/drawing/2014/main" id="{B19EA23C-BCB4-4E72-A8B3-AFF05FD396B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8" name="Footer Placeholder 17" hidden="1">
            <a:extLst>
              <a:ext uri="{FF2B5EF4-FFF2-40B4-BE49-F238E27FC236}">
                <a16:creationId xmlns:a16="http://schemas.microsoft.com/office/drawing/2014/main" id="{271BB539-26D3-4B9C-9F13-4E382668BE8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 hidden="1">
            <a:extLst>
              <a:ext uri="{FF2B5EF4-FFF2-40B4-BE49-F238E27FC236}">
                <a16:creationId xmlns:a16="http://schemas.microsoft.com/office/drawing/2014/main" id="{970E7400-5A78-4596-8A13-DC8308CA511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370ED20-2DD7-4652-95B4-6C73AD11EB7F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92DC6926-96FF-4BB1-823E-5F2FFE796E7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55" y="5453288"/>
            <a:ext cx="1830253" cy="8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61232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White"/>
          <p:cNvSpPr/>
          <p:nvPr/>
        </p:nvSpPr>
        <p:spPr bwMode="auto">
          <a:xfrm>
            <a:off x="0" y="810000"/>
            <a:ext cx="12191998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Crystal Shape">
            <a:extLst>
              <a:ext uri="{FF2B5EF4-FFF2-40B4-BE49-F238E27FC236}">
                <a16:creationId xmlns:a16="http://schemas.microsoft.com/office/drawing/2014/main" id="{63F28C96-D1D9-271E-B326-A1C4DC6BC78F}"/>
              </a:ext>
            </a:extLst>
          </p:cNvPr>
          <p:cNvSpPr/>
          <p:nvPr userDrawn="1"/>
        </p:nvSpPr>
        <p:spPr>
          <a:xfrm rot="16200000">
            <a:off x="6866258" y="1532259"/>
            <a:ext cx="6857999" cy="3793483"/>
          </a:xfrm>
          <a:custGeom>
            <a:avLst/>
            <a:gdLst>
              <a:gd name="connsiteX0" fmla="*/ 6857999 w 6857999"/>
              <a:gd name="connsiteY0" fmla="*/ 1129077 h 3793483"/>
              <a:gd name="connsiteX1" fmla="*/ 6857999 w 6857999"/>
              <a:gd name="connsiteY1" fmla="*/ 3792536 h 3793483"/>
              <a:gd name="connsiteX2" fmla="*/ 0 w 6857999"/>
              <a:gd name="connsiteY2" fmla="*/ 3793483 h 3793483"/>
              <a:gd name="connsiteX3" fmla="*/ 0 w 6857999"/>
              <a:gd name="connsiteY3" fmla="*/ 729579 h 3793483"/>
              <a:gd name="connsiteX4" fmla="*/ 1748945 w 6857999"/>
              <a:gd name="connsiteY4" fmla="*/ 0 h 3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3793483">
                <a:moveTo>
                  <a:pt x="6857999" y="1129077"/>
                </a:moveTo>
                <a:lnTo>
                  <a:pt x="6857999" y="3792536"/>
                </a:lnTo>
                <a:lnTo>
                  <a:pt x="0" y="3793483"/>
                </a:lnTo>
                <a:lnTo>
                  <a:pt x="0" y="729579"/>
                </a:lnTo>
                <a:lnTo>
                  <a:pt x="1748945" y="0"/>
                </a:lnTo>
                <a:close/>
              </a:path>
            </a:pathLst>
          </a:custGeom>
          <a:solidFill>
            <a:srgbClr val="0A8276"/>
          </a:solidFill>
          <a:ln w="115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95C3DD4-2582-4776-B0CC-687FF543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2134800"/>
            <a:ext cx="8137525" cy="683369"/>
          </a:xfrm>
        </p:spPr>
        <p:txBody>
          <a:bodyPr bIns="0"/>
          <a:lstStyle>
            <a:lvl1pPr>
              <a:defRPr sz="3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enter Section</a:t>
            </a: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33FB814B-5214-4193-99B5-0E31D6690784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524067FF-9067-40E5-ABF5-E79653E2B17D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0949F6EC-C7FD-4272-87A0-1C0174E0932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ED5823-C4CB-420B-B80B-942E31DCE16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4B1B9C5C-1639-4FEF-865D-BFEAD6451E8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E2919660-0784-4B00-9836-7A69515909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42" y="193689"/>
            <a:ext cx="1207447" cy="5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271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5337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1344">
          <p15:clr>
            <a:srgbClr val="FBAE40"/>
          </p15:clr>
        </p15:guide>
        <p15:guide id="4" orient="horz" pos="177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8B1B7AE2-264A-4900-9F60-CC5615C90F03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F2DD26D5-8427-4844-992F-AA5F995450F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879A7BCC-64D2-4276-855E-685546620EF5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B8FD1BFA-BD00-4A1A-9BEE-984BDA7A138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mpower_footer_placeholder" hidden="1">
            <a:extLst>
              <a:ext uri="{FF2B5EF4-FFF2-40B4-BE49-F238E27FC236}">
                <a16:creationId xmlns:a16="http://schemas.microsoft.com/office/drawing/2014/main" id="{C0C951CC-CB9B-43AC-8395-FB2751814E0F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0FDEE340-AE14-4EB2-8F0B-840A5F5E2FB9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4" name="empower_classification_placeholder" hidden="1">
            <a:extLst>
              <a:ext uri="{FF2B5EF4-FFF2-40B4-BE49-F238E27FC236}">
                <a16:creationId xmlns:a16="http://schemas.microsoft.com/office/drawing/2014/main" id="{3F4900C8-0A39-4B02-8E0A-398AAC4831BF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 hidden="1">
            <a:extLst>
              <a:ext uri="{FF2B5EF4-FFF2-40B4-BE49-F238E27FC236}">
                <a16:creationId xmlns:a16="http://schemas.microsoft.com/office/drawing/2014/main" id="{A1158698-11CA-4310-AAEA-81BFB74C7A4D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</a:p>
        </p:txBody>
      </p:sp>
      <p:sp>
        <p:nvSpPr>
          <p:cNvPr id="7" name="Content Top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2"/>
            <a:ext cx="5688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Top Right"/>
          <p:cNvSpPr>
            <a:spLocks noGrp="1"/>
          </p:cNvSpPr>
          <p:nvPr>
            <p:ph sz="quarter" idx="14" hasCustomPrompt="1"/>
          </p:nvPr>
        </p:nvSpPr>
        <p:spPr>
          <a:xfrm>
            <a:off x="6166799" y="1268412"/>
            <a:ext cx="5688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Left"/>
          <p:cNvSpPr>
            <a:spLocks noGrp="1"/>
          </p:cNvSpPr>
          <p:nvPr>
            <p:ph sz="quarter" idx="15" hasCustomPrompt="1"/>
          </p:nvPr>
        </p:nvSpPr>
        <p:spPr>
          <a:xfrm>
            <a:off x="334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ontent Bottom Right"/>
          <p:cNvSpPr>
            <a:spLocks noGrp="1"/>
          </p:cNvSpPr>
          <p:nvPr>
            <p:ph sz="quarter" idx="16" hasCustomPrompt="1"/>
          </p:nvPr>
        </p:nvSpPr>
        <p:spPr>
          <a:xfrm>
            <a:off x="6166799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4034893-5E9F-45A3-8C16-98C9F6C02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4ED1F400-5A94-4F05-84F8-53C80E7C434C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7C8E721-6FC1-4A4E-9559-945024071571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89885E48-72F6-4042-BF62-A49ACDF10504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0242B527-F278-4C5E-9E24-C19CDFEB73B1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4E976BE-C7DE-4FCF-9535-07568046A13E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211">
          <p15:clr>
            <a:srgbClr val="FBAE40"/>
          </p15:clr>
        </p15:guide>
        <p15:guide id="3" pos="3885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4020">
          <p15:clr>
            <a:srgbClr val="FBAE40"/>
          </p15:clr>
        </p15:guide>
        <p15:guide id="7" orient="horz" pos="2273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ow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ECAA0892-68E2-4E2E-9B18-4A8DC40F0E1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empower_document_placeholder" hidden="1">
            <a:extLst>
              <a:ext uri="{FF2B5EF4-FFF2-40B4-BE49-F238E27FC236}">
                <a16:creationId xmlns:a16="http://schemas.microsoft.com/office/drawing/2014/main" id="{D16A0514-897C-427C-A5CD-34FCB4F6BF1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5" name="empower_proprietary_placeholder" hidden="1">
            <a:extLst>
              <a:ext uri="{FF2B5EF4-FFF2-40B4-BE49-F238E27FC236}">
                <a16:creationId xmlns:a16="http://schemas.microsoft.com/office/drawing/2014/main" id="{A6FCF5E5-2935-4FDA-903C-EA43A699BD8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draft_placeholder" hidden="1">
            <a:extLst>
              <a:ext uri="{FF2B5EF4-FFF2-40B4-BE49-F238E27FC236}">
                <a16:creationId xmlns:a16="http://schemas.microsoft.com/office/drawing/2014/main" id="{115A00C6-A501-466D-A34B-23C1071DA39E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footer_placeholder" hidden="1">
            <a:extLst>
              <a:ext uri="{FF2B5EF4-FFF2-40B4-BE49-F238E27FC236}">
                <a16:creationId xmlns:a16="http://schemas.microsoft.com/office/drawing/2014/main" id="{0C8DD3BC-73D2-4101-B037-359F1B42B434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21" name="empower_classification_attention_placeholder" hidden="1">
            <a:extLst>
              <a:ext uri="{FF2B5EF4-FFF2-40B4-BE49-F238E27FC236}">
                <a16:creationId xmlns:a16="http://schemas.microsoft.com/office/drawing/2014/main" id="{D39CEC28-75A6-43F3-9DE9-2436F3F4D9C6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3" name="empower_classification_placeholder" hidden="1">
            <a:extLst>
              <a:ext uri="{FF2B5EF4-FFF2-40B4-BE49-F238E27FC236}">
                <a16:creationId xmlns:a16="http://schemas.microsoft.com/office/drawing/2014/main" id="{FC21F178-EFAA-49DE-A35E-72E2C0CA3B0B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5" name="empower_date_placeholder" hidden="1">
            <a:extLst>
              <a:ext uri="{FF2B5EF4-FFF2-40B4-BE49-F238E27FC236}">
                <a16:creationId xmlns:a16="http://schemas.microsoft.com/office/drawing/2014/main" id="{43B2B732-8EC3-4F44-986D-B5DAC6EA77C1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  <a:endParaRPr lang="en-US" sz="800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2"/>
            <a:ext cx="11520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Bottom Left"/>
          <p:cNvSpPr>
            <a:spLocks noGrp="1"/>
          </p:cNvSpPr>
          <p:nvPr>
            <p:ph sz="quarter" idx="14" hasCustomPrompt="1"/>
          </p:nvPr>
        </p:nvSpPr>
        <p:spPr>
          <a:xfrm>
            <a:off x="334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Right"/>
          <p:cNvSpPr>
            <a:spLocks noGrp="1"/>
          </p:cNvSpPr>
          <p:nvPr>
            <p:ph sz="quarter" idx="15" hasCustomPrompt="1"/>
          </p:nvPr>
        </p:nvSpPr>
        <p:spPr>
          <a:xfrm>
            <a:off x="6166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ADACDEE-D42E-4EEF-8504-614B0FC9EF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9F595BB6-F050-434C-AF4B-533D75C5E5D3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ABBB783-BFC3-406F-9AE2-14E6D55F43A3}"/>
              </a:ext>
            </a:extLst>
          </p:cNvPr>
          <p:cNvSpPr>
            <a:spLocks noGrp="1"/>
          </p:cNvSpPr>
          <p:nvPr>
            <p:ph type="dt" sz="half" idx="16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7DAA9CDC-CAD4-4554-97D9-7059E95FE638}"/>
              </a:ext>
            </a:extLst>
          </p:cNvPr>
          <p:cNvSpPr>
            <a:spLocks noGrp="1"/>
          </p:cNvSpPr>
          <p:nvPr>
            <p:ph type="ftr" sz="quarter" idx="17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07C82FBB-C728-405A-8E31-DE02DA8D9177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03708507-303A-4696-8A49-D64DA70EAF1B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273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pos="7469">
          <p15:clr>
            <a:srgbClr val="FBAE40"/>
          </p15:clr>
        </p15:guide>
        <p15:guide id="5" pos="3885">
          <p15:clr>
            <a:srgbClr val="FBAE40"/>
          </p15:clr>
        </p15:guide>
        <p15:guide id="6" pos="3795">
          <p15:clr>
            <a:srgbClr val="FBAE40"/>
          </p15:clr>
        </p15:guide>
        <p15:guide id="7" pos="211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Row | 2 columns |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C812AE9A-81D7-4AE8-BC9F-85686450823C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BA8D3527-E357-41F9-99D1-BCEAEC88D7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3A1A2EC5-F603-4F90-ADD8-B8933F3B810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FA03A6F0-5545-409D-93A9-5E09698484A1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mpower_footer_placeholder" hidden="1">
            <a:extLst>
              <a:ext uri="{FF2B5EF4-FFF2-40B4-BE49-F238E27FC236}">
                <a16:creationId xmlns:a16="http://schemas.microsoft.com/office/drawing/2014/main" id="{97E57A33-CDFD-4C72-B657-882682DACB1E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5A896D99-24DF-4F81-9EC3-37F5EF05FFE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4" name="empower_classification_placeholder" hidden="1">
            <a:extLst>
              <a:ext uri="{FF2B5EF4-FFF2-40B4-BE49-F238E27FC236}">
                <a16:creationId xmlns:a16="http://schemas.microsoft.com/office/drawing/2014/main" id="{F09BE8EF-EBD2-4B7A-9878-8440DC26C91A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 hidden="1">
            <a:extLst>
              <a:ext uri="{FF2B5EF4-FFF2-40B4-BE49-F238E27FC236}">
                <a16:creationId xmlns:a16="http://schemas.microsoft.com/office/drawing/2014/main" id="{99207B66-AFA5-4510-BF1D-29423C34CEF2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433" y="1268412"/>
            <a:ext cx="11521280" cy="126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Center Left"/>
          <p:cNvSpPr>
            <a:spLocks noGrp="1"/>
          </p:cNvSpPr>
          <p:nvPr>
            <p:ph sz="quarter" idx="14" hasCustomPrompt="1"/>
          </p:nvPr>
        </p:nvSpPr>
        <p:spPr>
          <a:xfrm>
            <a:off x="334800" y="2780913"/>
            <a:ext cx="5688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 Right"/>
          <p:cNvSpPr>
            <a:spLocks noGrp="1"/>
          </p:cNvSpPr>
          <p:nvPr>
            <p:ph sz="quarter" idx="15" hasCustomPrompt="1"/>
          </p:nvPr>
        </p:nvSpPr>
        <p:spPr>
          <a:xfrm>
            <a:off x="6167437" y="2780913"/>
            <a:ext cx="5688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Bottom"/>
          <p:cNvSpPr>
            <a:spLocks noGrp="1"/>
          </p:cNvSpPr>
          <p:nvPr>
            <p:ph sz="quarter" idx="16" hasCustomPrompt="1"/>
          </p:nvPr>
        </p:nvSpPr>
        <p:spPr>
          <a:xfrm>
            <a:off x="334433" y="5085186"/>
            <a:ext cx="11521280" cy="129656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2CB6C61-472A-4F78-8808-601D74D8D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878DF235-2AD8-4C82-A0BD-D1BDFC873704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9104FB9-0912-4A0F-BBB7-DF055F829451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E424A36D-7777-4A82-B12F-96CE1F877678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E1CCD2B2-40D2-43D5-80C4-5322AD40333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1235F132-B0A2-4CF3-A146-5DF950DFB464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pos="3795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1593">
          <p15:clr>
            <a:srgbClr val="FBAE40"/>
          </p15:clr>
        </p15:guide>
        <p15:guide id="7" orient="horz" pos="1752">
          <p15:clr>
            <a:srgbClr val="FBAE40"/>
          </p15:clr>
        </p15:guide>
        <p15:guide id="8" orient="horz" pos="2999">
          <p15:clr>
            <a:srgbClr val="FBAE40"/>
          </p15:clr>
        </p15:guide>
        <p15:guide id="9" orient="horz" pos="3203">
          <p15:clr>
            <a:srgbClr val="FBAE40"/>
          </p15:clr>
        </p15:guide>
        <p15:guide id="10" orient="horz" pos="40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7FB993A8-52D6-439E-9FD7-796FB1371096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empower_document_placeholder" hidden="1">
            <a:extLst>
              <a:ext uri="{FF2B5EF4-FFF2-40B4-BE49-F238E27FC236}">
                <a16:creationId xmlns:a16="http://schemas.microsoft.com/office/drawing/2014/main" id="{112013B0-A00B-4A1F-90FB-E2E8B2F86D5D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5" name="empower_proprietary_placeholder" hidden="1">
            <a:extLst>
              <a:ext uri="{FF2B5EF4-FFF2-40B4-BE49-F238E27FC236}">
                <a16:creationId xmlns:a16="http://schemas.microsoft.com/office/drawing/2014/main" id="{FC3769D5-91E6-43B0-BC4B-C0040A71CFD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draft_placeholder" hidden="1">
            <a:extLst>
              <a:ext uri="{FF2B5EF4-FFF2-40B4-BE49-F238E27FC236}">
                <a16:creationId xmlns:a16="http://schemas.microsoft.com/office/drawing/2014/main" id="{B0E0CB85-0435-4FEC-B2B6-D19200B62923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footer_placeholder" hidden="1">
            <a:extLst>
              <a:ext uri="{FF2B5EF4-FFF2-40B4-BE49-F238E27FC236}">
                <a16:creationId xmlns:a16="http://schemas.microsoft.com/office/drawing/2014/main" id="{557CA6BF-F2F9-417F-A2FD-035F1FC8569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21" name="empower_classification_attention_placeholder" hidden="1">
            <a:extLst>
              <a:ext uri="{FF2B5EF4-FFF2-40B4-BE49-F238E27FC236}">
                <a16:creationId xmlns:a16="http://schemas.microsoft.com/office/drawing/2014/main" id="{8C605CA2-9EAD-450F-BC1B-8D9AF92E587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3" name="empower_classification_placeholder" hidden="1">
            <a:extLst>
              <a:ext uri="{FF2B5EF4-FFF2-40B4-BE49-F238E27FC236}">
                <a16:creationId xmlns:a16="http://schemas.microsoft.com/office/drawing/2014/main" id="{4E82CE8C-8E20-4C1A-B65C-F8A30CF5A153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5" name="empower_date_placeholder" hidden="1">
            <a:extLst>
              <a:ext uri="{FF2B5EF4-FFF2-40B4-BE49-F238E27FC236}">
                <a16:creationId xmlns:a16="http://schemas.microsoft.com/office/drawing/2014/main" id="{D96F0A90-37BC-4B0D-A29D-8711C51DD447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3744384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Center"/>
          <p:cNvSpPr>
            <a:spLocks noGrp="1"/>
          </p:cNvSpPr>
          <p:nvPr>
            <p:ph sz="quarter" idx="14" hasCustomPrompt="1"/>
          </p:nvPr>
        </p:nvSpPr>
        <p:spPr>
          <a:xfrm>
            <a:off x="4262399" y="1268414"/>
            <a:ext cx="3672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Content Right"/>
          <p:cNvSpPr>
            <a:spLocks noGrp="1"/>
          </p:cNvSpPr>
          <p:nvPr>
            <p:ph sz="quarter" idx="15" hasCustomPrompt="1"/>
          </p:nvPr>
        </p:nvSpPr>
        <p:spPr>
          <a:xfrm>
            <a:off x="8113184" y="1268414"/>
            <a:ext cx="3744416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635AE4-FE20-4282-BFFD-96EBDCED6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96E14A5B-9E91-4287-8D3D-9F9C469D8ECA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210BD89C-2BAC-459E-A79D-05B6C0B33362}"/>
              </a:ext>
            </a:extLst>
          </p:cNvPr>
          <p:cNvSpPr>
            <a:spLocks noGrp="1"/>
          </p:cNvSpPr>
          <p:nvPr>
            <p:ph type="dt" sz="half" idx="16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13A018B2-30A4-435D-A599-2BE57EAB5CBC}"/>
              </a:ext>
            </a:extLst>
          </p:cNvPr>
          <p:cNvSpPr>
            <a:spLocks noGrp="1"/>
          </p:cNvSpPr>
          <p:nvPr>
            <p:ph type="ftr" sz="quarter" idx="17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B6CA23A5-CFDD-4B39-B853-6A18A878BFBF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226441E8-60EA-42A3-B978-BA612ACACF40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pos="4997">
          <p15:clr>
            <a:srgbClr val="FBAE40"/>
          </p15:clr>
        </p15:guide>
        <p15:guide id="4" pos="2683">
          <p15:clr>
            <a:srgbClr val="FBAE40"/>
          </p15:clr>
        </p15:guide>
        <p15:guide id="5" pos="2570">
          <p15:clr>
            <a:srgbClr val="FBAE40"/>
          </p15:clr>
        </p15:guide>
        <p15:guide id="6" pos="5110">
          <p15:clr>
            <a:srgbClr val="FBAE40"/>
          </p15:clr>
        </p15:guide>
        <p15:guide id="7" pos="211">
          <p15:clr>
            <a:srgbClr val="FBAE40"/>
          </p15:clr>
        </p15:guide>
        <p15:guide id="8" pos="746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Row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488416C1-009C-4276-862C-859A39D89869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B192327F-A51B-41E2-B3F1-79934B2829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EE529511-279F-4E8D-B98F-7745CB480D7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7712C297-5B52-4E05-AEC3-8C81F2A74EE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mpower_footer_placeholder" hidden="1">
            <a:extLst>
              <a:ext uri="{FF2B5EF4-FFF2-40B4-BE49-F238E27FC236}">
                <a16:creationId xmlns:a16="http://schemas.microsoft.com/office/drawing/2014/main" id="{C492E0D9-97C5-4A27-B585-4460769C4D67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EB4DD739-504C-48CA-BA98-DEE0B3A91EA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4" name="empower_classification_placeholder" hidden="1">
            <a:extLst>
              <a:ext uri="{FF2B5EF4-FFF2-40B4-BE49-F238E27FC236}">
                <a16:creationId xmlns:a16="http://schemas.microsoft.com/office/drawing/2014/main" id="{D547197E-1EC3-47AA-B644-4B7771421A2B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 hidden="1">
            <a:extLst>
              <a:ext uri="{FF2B5EF4-FFF2-40B4-BE49-F238E27FC236}">
                <a16:creationId xmlns:a16="http://schemas.microsoft.com/office/drawing/2014/main" id="{5B4084F1-8114-4C22-84F5-3D14817A7904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11521280" cy="1368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34800" y="2781300"/>
            <a:ext cx="3744000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"/>
          <p:cNvSpPr>
            <a:spLocks noGrp="1"/>
          </p:cNvSpPr>
          <p:nvPr>
            <p:ph sz="quarter" idx="15" hasCustomPrompt="1"/>
          </p:nvPr>
        </p:nvSpPr>
        <p:spPr>
          <a:xfrm>
            <a:off x="4259262" y="2781300"/>
            <a:ext cx="3673475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Right"/>
          <p:cNvSpPr>
            <a:spLocks noGrp="1"/>
          </p:cNvSpPr>
          <p:nvPr>
            <p:ph sz="quarter" idx="16" hasCustomPrompt="1"/>
          </p:nvPr>
        </p:nvSpPr>
        <p:spPr>
          <a:xfrm>
            <a:off x="8113186" y="2781300"/>
            <a:ext cx="3744383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C581746-1B2C-4D98-9755-6221A3ED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7AAAECD1-71D2-46B6-BF2D-6007823BA88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EA8AF054-4363-4E54-A605-8A5E7CD05422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C839DAF8-6F4C-441B-B45B-348B7EA8B4B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0CBA086A-526B-43F0-BEDE-EC3219CC783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F76E7CBE-7230-4110-85FB-3718D4B81343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4997">
          <p15:clr>
            <a:srgbClr val="FBAE40"/>
          </p15:clr>
        </p15:guide>
        <p15:guide id="2" pos="5110">
          <p15:clr>
            <a:srgbClr val="FBAE40"/>
          </p15:clr>
        </p15:guide>
        <p15:guide id="3" pos="7469">
          <p15:clr>
            <a:srgbClr val="FBAE40"/>
          </p15:clr>
        </p15:guide>
        <p15:guide id="4" pos="2683">
          <p15:clr>
            <a:srgbClr val="FBAE40"/>
          </p15:clr>
        </p15:guide>
        <p15:guide id="5" pos="2570">
          <p15:clr>
            <a:srgbClr val="FBAE40"/>
          </p15:clr>
        </p15:guide>
        <p15:guide id="6" pos="211">
          <p15:clr>
            <a:srgbClr val="FBAE40"/>
          </p15:clr>
        </p15:guide>
        <p15:guide id="7" orient="horz" pos="799">
          <p15:clr>
            <a:srgbClr val="FBAE40"/>
          </p15:clr>
        </p15:guide>
        <p15:guide id="8" orient="horz" pos="4020">
          <p15:clr>
            <a:srgbClr val="FBAE40"/>
          </p15:clr>
        </p15:guide>
        <p15:guide id="9" orient="horz" pos="1661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power_additionalText_placeholder" hidden="1">
            <a:extLst>
              <a:ext uri="{FF2B5EF4-FFF2-40B4-BE49-F238E27FC236}">
                <a16:creationId xmlns:a16="http://schemas.microsoft.com/office/drawing/2014/main" id="{5BFFD0DD-DDFD-422B-86D9-F164E68C0538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 hidden="1">
            <a:extLst>
              <a:ext uri="{FF2B5EF4-FFF2-40B4-BE49-F238E27FC236}">
                <a16:creationId xmlns:a16="http://schemas.microsoft.com/office/drawing/2014/main" id="{DF070F93-7F88-456A-894C-885F8AC591A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9A5FF993-F527-4569-A066-E8D346767DE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709C3987-21ED-4B60-B90F-837FB1F2A7A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mpower_footer_placeholder" hidden="1">
            <a:extLst>
              <a:ext uri="{FF2B5EF4-FFF2-40B4-BE49-F238E27FC236}">
                <a16:creationId xmlns:a16="http://schemas.microsoft.com/office/drawing/2014/main" id="{C33D0117-4C9D-47FC-BBAF-7D90814DB7C7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10" name="empower_classification_attention_placeholder" hidden="1">
            <a:extLst>
              <a:ext uri="{FF2B5EF4-FFF2-40B4-BE49-F238E27FC236}">
                <a16:creationId xmlns:a16="http://schemas.microsoft.com/office/drawing/2014/main" id="{40F47B66-9156-4480-85AF-99EB0563F553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4" name="empower_classification_placeholder" hidden="1">
            <a:extLst>
              <a:ext uri="{FF2B5EF4-FFF2-40B4-BE49-F238E27FC236}">
                <a16:creationId xmlns:a16="http://schemas.microsoft.com/office/drawing/2014/main" id="{B1D76006-023D-437E-80D1-B8FC83CA1329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 hidden="1">
            <a:extLst>
              <a:ext uri="{FF2B5EF4-FFF2-40B4-BE49-F238E27FC236}">
                <a16:creationId xmlns:a16="http://schemas.microsoft.com/office/drawing/2014/main" id="{71DC81B7-1CCA-48F9-8AB9-34BBC16340CF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</a:p>
        </p:txBody>
      </p:sp>
      <p:sp>
        <p:nvSpPr>
          <p:cNvPr id="8" name="Content Left">
            <a:extLst>
              <a:ext uri="{FF2B5EF4-FFF2-40B4-BE49-F238E27FC236}">
                <a16:creationId xmlns:a16="http://schemas.microsoft.com/office/drawing/2014/main" id="{371B7856-37AA-4EBD-9A28-1045DC90A92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34799" y="1268414"/>
            <a:ext cx="2808000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Center Left">
            <a:extLst>
              <a:ext uri="{FF2B5EF4-FFF2-40B4-BE49-F238E27FC236}">
                <a16:creationId xmlns:a16="http://schemas.microsoft.com/office/drawing/2014/main" id="{AB4408A9-DF90-4D32-8AE8-9278539718C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324225" y="1268414"/>
            <a:ext cx="2663825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Center Right">
            <a:extLst>
              <a:ext uri="{FF2B5EF4-FFF2-40B4-BE49-F238E27FC236}">
                <a16:creationId xmlns:a16="http://schemas.microsoft.com/office/drawing/2014/main" id="{FFF96914-9970-46DB-82A4-AB1B8011037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03950" y="1268414"/>
            <a:ext cx="2663825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Right">
            <a:extLst>
              <a:ext uri="{FF2B5EF4-FFF2-40B4-BE49-F238E27FC236}">
                <a16:creationId xmlns:a16="http://schemas.microsoft.com/office/drawing/2014/main" id="{6803C6B1-D864-4BE6-AE1F-CA280F4DABD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48750" y="1268414"/>
            <a:ext cx="2807593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DD773CC-FCEC-46C8-A75B-E70A26A7B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4" name="LOGO PROTECTION" hidden="1">
            <a:extLst>
              <a:ext uri="{FF2B5EF4-FFF2-40B4-BE49-F238E27FC236}">
                <a16:creationId xmlns:a16="http://schemas.microsoft.com/office/drawing/2014/main" id="{FC67C23C-8514-4FAA-ABF5-040B63DA67C4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735BE885-8732-4220-942B-E6D8F286274D}"/>
              </a:ext>
            </a:extLst>
          </p:cNvPr>
          <p:cNvSpPr>
            <a:spLocks noGrp="1"/>
          </p:cNvSpPr>
          <p:nvPr>
            <p:ph type="dt" sz="half" idx="24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3" name="Footer Placeholder 12" hidden="1">
            <a:extLst>
              <a:ext uri="{FF2B5EF4-FFF2-40B4-BE49-F238E27FC236}">
                <a16:creationId xmlns:a16="http://schemas.microsoft.com/office/drawing/2014/main" id="{30570D12-AEFF-4406-B206-CB0D80D8FF49}"/>
              </a:ext>
            </a:extLst>
          </p:cNvPr>
          <p:cNvSpPr>
            <a:spLocks noGrp="1"/>
          </p:cNvSpPr>
          <p:nvPr>
            <p:ph type="ftr" sz="quarter" idx="25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 hidden="1">
            <a:extLst>
              <a:ext uri="{FF2B5EF4-FFF2-40B4-BE49-F238E27FC236}">
                <a16:creationId xmlns:a16="http://schemas.microsoft.com/office/drawing/2014/main" id="{C49E2653-C8D1-4594-B3A4-0606A88CBB62}"/>
              </a:ext>
            </a:extLst>
          </p:cNvPr>
          <p:cNvSpPr>
            <a:spLocks noGrp="1"/>
          </p:cNvSpPr>
          <p:nvPr>
            <p:ph type="sldNum" sz="quarter" idx="26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8" name="MIO_Placeholder_Mapping" hidden="1">
            <a:extLst>
              <a:ext uri="{FF2B5EF4-FFF2-40B4-BE49-F238E27FC236}">
                <a16:creationId xmlns:a16="http://schemas.microsoft.com/office/drawing/2014/main" id="{12ADA7AE-DD1C-409A-B0A5-6D14FF7BF270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02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pos="3908">
          <p15:clr>
            <a:srgbClr val="FBAE40"/>
          </p15:clr>
        </p15:guide>
        <p15:guide id="6" pos="3772">
          <p15:clr>
            <a:srgbClr val="FBAE40"/>
          </p15:clr>
        </p15:guide>
        <p15:guide id="7" pos="5586">
          <p15:clr>
            <a:srgbClr val="FBAE40"/>
          </p15:clr>
        </p15:guide>
        <p15:guide id="8" pos="5700">
          <p15:clr>
            <a:srgbClr val="FBAE40"/>
          </p15:clr>
        </p15:guide>
        <p15:guide id="9" pos="1980">
          <p15:clr>
            <a:srgbClr val="FBAE40"/>
          </p15:clr>
        </p15:guide>
        <p15:guide id="10" pos="209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Row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mpower_additionalText_placeholder" hidden="1">
            <a:extLst>
              <a:ext uri="{FF2B5EF4-FFF2-40B4-BE49-F238E27FC236}">
                <a16:creationId xmlns:a16="http://schemas.microsoft.com/office/drawing/2014/main" id="{598DE9EE-A198-41B5-9814-41C66F96D3B0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 hidden="1">
            <a:extLst>
              <a:ext uri="{FF2B5EF4-FFF2-40B4-BE49-F238E27FC236}">
                <a16:creationId xmlns:a16="http://schemas.microsoft.com/office/drawing/2014/main" id="{0AFB1D71-5FD7-446C-90B5-1DE68C513BD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57168C6C-B95E-4260-9301-8D1D5988F67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729E2230-F28C-4139-A2F7-536C0BDB8E9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mpower_footer_placeholder" hidden="1">
            <a:extLst>
              <a:ext uri="{FF2B5EF4-FFF2-40B4-BE49-F238E27FC236}">
                <a16:creationId xmlns:a16="http://schemas.microsoft.com/office/drawing/2014/main" id="{2A98BB16-D9CD-4785-A71C-21C57A55488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10" name="empower_classification_attention_placeholder" hidden="1">
            <a:extLst>
              <a:ext uri="{FF2B5EF4-FFF2-40B4-BE49-F238E27FC236}">
                <a16:creationId xmlns:a16="http://schemas.microsoft.com/office/drawing/2014/main" id="{333A1F8F-A990-434A-92C1-D59A014E7AFF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1" name="empower_classification_placeholder" hidden="1">
            <a:extLst>
              <a:ext uri="{FF2B5EF4-FFF2-40B4-BE49-F238E27FC236}">
                <a16:creationId xmlns:a16="http://schemas.microsoft.com/office/drawing/2014/main" id="{DBAA7875-DC7B-4CB1-AFAA-A99AEDD01BF7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5" name="empower_date_placeholder" hidden="1">
            <a:extLst>
              <a:ext uri="{FF2B5EF4-FFF2-40B4-BE49-F238E27FC236}">
                <a16:creationId xmlns:a16="http://schemas.microsoft.com/office/drawing/2014/main" id="{5743D8EF-9336-4669-BBD9-501D062A3DB4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  <a:endParaRPr lang="en-US" sz="800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ontent Top">
            <a:extLst>
              <a:ext uri="{FF2B5EF4-FFF2-40B4-BE49-F238E27FC236}">
                <a16:creationId xmlns:a16="http://schemas.microsoft.com/office/drawing/2014/main" id="{B528FDA5-64C4-4079-B7B7-97722BA3003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34800" y="1268414"/>
            <a:ext cx="11521280" cy="136842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11455573-DB68-4634-9EB0-10FDA72EB09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800" y="2781300"/>
            <a:ext cx="2808000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Content Center Left">
            <a:extLst>
              <a:ext uri="{FF2B5EF4-FFF2-40B4-BE49-F238E27FC236}">
                <a16:creationId xmlns:a16="http://schemas.microsoft.com/office/drawing/2014/main" id="{DF6A34C2-8D0D-4C18-BD01-86B1344A92D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24225" y="2781300"/>
            <a:ext cx="2663825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Center Right">
            <a:extLst>
              <a:ext uri="{FF2B5EF4-FFF2-40B4-BE49-F238E27FC236}">
                <a16:creationId xmlns:a16="http://schemas.microsoft.com/office/drawing/2014/main" id="{A331F240-D4BB-4096-BFB7-002D583A4FC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03950" y="2781300"/>
            <a:ext cx="2663825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Right">
            <a:extLst>
              <a:ext uri="{FF2B5EF4-FFF2-40B4-BE49-F238E27FC236}">
                <a16:creationId xmlns:a16="http://schemas.microsoft.com/office/drawing/2014/main" id="{2BEB3BE2-22F6-4B6B-AB28-F38AB449DED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48750" y="2781300"/>
            <a:ext cx="2807593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9A27F18-A46A-4C29-AB62-7BEB5215C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4" name="LOGO PROTECTION" hidden="1">
            <a:extLst>
              <a:ext uri="{FF2B5EF4-FFF2-40B4-BE49-F238E27FC236}">
                <a16:creationId xmlns:a16="http://schemas.microsoft.com/office/drawing/2014/main" id="{DDE018F7-7CB9-4F69-872D-4609CBE453C0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580E7AAC-C545-4F05-8939-1B218CC948D8}"/>
              </a:ext>
            </a:extLst>
          </p:cNvPr>
          <p:cNvSpPr>
            <a:spLocks noGrp="1"/>
          </p:cNvSpPr>
          <p:nvPr>
            <p:ph type="dt" sz="half" idx="26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86E86CFC-21FB-497B-BD25-729619D70F13}"/>
              </a:ext>
            </a:extLst>
          </p:cNvPr>
          <p:cNvSpPr>
            <a:spLocks noGrp="1"/>
          </p:cNvSpPr>
          <p:nvPr>
            <p:ph type="ftr" sz="quarter" idx="27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 hidden="1">
            <a:extLst>
              <a:ext uri="{FF2B5EF4-FFF2-40B4-BE49-F238E27FC236}">
                <a16:creationId xmlns:a16="http://schemas.microsoft.com/office/drawing/2014/main" id="{C7A23CE7-AF5A-4245-A417-6A94DA58E485}"/>
              </a:ext>
            </a:extLst>
          </p:cNvPr>
          <p:cNvSpPr>
            <a:spLocks noGrp="1"/>
          </p:cNvSpPr>
          <p:nvPr>
            <p:ph type="sldNum" sz="quarter" idx="2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9" name="MIO_Placeholder_Mapping" hidden="1">
            <a:extLst>
              <a:ext uri="{FF2B5EF4-FFF2-40B4-BE49-F238E27FC236}">
                <a16:creationId xmlns:a16="http://schemas.microsoft.com/office/drawing/2014/main" id="{E3241B79-27A8-4873-89EC-D6F0564709E7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1661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1980">
          <p15:clr>
            <a:srgbClr val="FBAE40"/>
          </p15:clr>
        </p15:guide>
        <p15:guide id="6" pos="211">
          <p15:clr>
            <a:srgbClr val="FBAE40"/>
          </p15:clr>
        </p15:guide>
        <p15:guide id="7" pos="2094">
          <p15:clr>
            <a:srgbClr val="FBAE40"/>
          </p15:clr>
        </p15:guide>
        <p15:guide id="8" pos="3772">
          <p15:clr>
            <a:srgbClr val="FBAE40"/>
          </p15:clr>
        </p15:guide>
        <p15:guide id="9" pos="3908">
          <p15:clr>
            <a:srgbClr val="FBAE40"/>
          </p15:clr>
        </p15:guide>
        <p15:guide id="10" pos="5586">
          <p15:clr>
            <a:srgbClr val="FBAE40"/>
          </p15:clr>
        </p15:guide>
        <p15:guide id="11" pos="5700">
          <p15:clr>
            <a:srgbClr val="FBAE40"/>
          </p15:clr>
        </p15:guide>
        <p15:guide id="12" pos="746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mpower_additionalText_placeholder" hidden="1">
            <a:extLst>
              <a:ext uri="{FF2B5EF4-FFF2-40B4-BE49-F238E27FC236}">
                <a16:creationId xmlns:a16="http://schemas.microsoft.com/office/drawing/2014/main" id="{8B492BE2-D2A2-481A-B24A-CDE1C12A85F8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C269EC22-FB11-4D33-A5AD-970FF7AE0E7D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2" name="empower_proprietary_placeholder" hidden="1">
            <a:extLst>
              <a:ext uri="{FF2B5EF4-FFF2-40B4-BE49-F238E27FC236}">
                <a16:creationId xmlns:a16="http://schemas.microsoft.com/office/drawing/2014/main" id="{4B1BF6CA-DC2D-48CD-962D-066217BE39A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884DECEF-9719-4244-AEE1-2AEA4754457D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footer_placeholder" hidden="1">
            <a:extLst>
              <a:ext uri="{FF2B5EF4-FFF2-40B4-BE49-F238E27FC236}">
                <a16:creationId xmlns:a16="http://schemas.microsoft.com/office/drawing/2014/main" id="{4E03D739-7852-4964-A407-6FD3B0FC1EEE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8BB80B65-0382-459F-AC7F-F3D707F65045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0" name="empower_classification_placeholder" hidden="1">
            <a:extLst>
              <a:ext uri="{FF2B5EF4-FFF2-40B4-BE49-F238E27FC236}">
                <a16:creationId xmlns:a16="http://schemas.microsoft.com/office/drawing/2014/main" id="{35CA1B3C-86AD-43CD-94E9-5A2E81B7D24E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date_placeholder" hidden="1">
            <a:extLst>
              <a:ext uri="{FF2B5EF4-FFF2-40B4-BE49-F238E27FC236}">
                <a16:creationId xmlns:a16="http://schemas.microsoft.com/office/drawing/2014/main" id="{8E11CE1F-6424-469C-8957-85A359561FBF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106A8C73-A6AF-4DF0-8894-BF2EC7AA230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AB7F0ADB-6E9B-485D-93FC-12BF83F0A67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688F703F-EAD1-4063-8445-95277BEEE9A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1AE06898-E172-4A77-BE61-DAD235E107B9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7469" userDrawn="1">
          <p15:clr>
            <a:srgbClr val="FBAE40"/>
          </p15:clr>
        </p15:guide>
        <p15:guide id="2" pos="211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Fullp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9A3C9F-7C21-45B3-9124-006DC5D0E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12281 h 6858000"/>
              <a:gd name="connsiteX3" fmla="*/ 12192000 w 12192000"/>
              <a:gd name="connsiteY3" fmla="*/ 6823094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6823094 h 6858000"/>
              <a:gd name="connsiteX7" fmla="*/ 0 w 12192000"/>
              <a:gd name="connsiteY7" fmla="*/ 68122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12281"/>
                </a:lnTo>
                <a:lnTo>
                  <a:pt x="12192000" y="682309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23094"/>
                </a:lnTo>
                <a:lnTo>
                  <a:pt x="0" y="6812281"/>
                </a:lnTo>
                <a:close/>
              </a:path>
            </a:pathLst>
          </a:custGeom>
          <a:solidFill>
            <a:srgbClr val="DCD5D7"/>
          </a:solidFill>
        </p:spPr>
        <p:txBody>
          <a:bodyPr wrap="square" tIns="2880000">
            <a:noAutofit/>
          </a:bodyPr>
          <a:lstStyle>
            <a:lvl1pPr algn="ctr">
              <a:buNone/>
              <a:defRPr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298E6853-722D-4D8C-A4A5-A6FCEB4A06C0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MIO_AGENDA_IGNORE_CHAPTER_REFERENCE" hidden="1">
            <a:extLst>
              <a:ext uri="{FF2B5EF4-FFF2-40B4-BE49-F238E27FC236}">
                <a16:creationId xmlns:a16="http://schemas.microsoft.com/office/drawing/2014/main" id="{4C952A04-6CCB-455C-887C-1B9A3B0ACD0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E7D6FAC8-11F4-4964-9B25-EE9D1E189D30}"/>
              </a:ext>
            </a:extLst>
          </p:cNvPr>
          <p:cNvSpPr>
            <a:spLocks noGrp="1"/>
          </p:cNvSpPr>
          <p:nvPr>
            <p:ph type="dt" sz="half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B6B82CD2-EA5C-4D03-98C1-175706CF32FC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6C4E2716-EC8F-40FC-B4F8-3418FB160B39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MIO_Placeholder_Mapping" hidden="1">
            <a:extLst>
              <a:ext uri="{FF2B5EF4-FFF2-40B4-BE49-F238E27FC236}">
                <a16:creationId xmlns:a16="http://schemas.microsoft.com/office/drawing/2014/main" id="{162DC542-CA6E-49F2-AE52-133D584ED71B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257007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GO PROTECTION">
            <a:extLst>
              <a:ext uri="{FF2B5EF4-FFF2-40B4-BE49-F238E27FC236}">
                <a16:creationId xmlns:a16="http://schemas.microsoft.com/office/drawing/2014/main" id="{193C101A-31DD-4FCB-8E69-ED3C115F16E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912424" y="236633"/>
            <a:ext cx="1772684" cy="960119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Background White">
            <a:extLst>
              <a:ext uri="{FF2B5EF4-FFF2-40B4-BE49-F238E27FC236}">
                <a16:creationId xmlns:a16="http://schemas.microsoft.com/office/drawing/2014/main" id="{9FD1694A-5725-40E5-AC10-2A7A68B981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41951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26638A09-FAF0-40AC-917E-C2B12C875E5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24000" y="4163051"/>
            <a:ext cx="8280000" cy="1118901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13" name="Crystal Shape">
            <a:extLst>
              <a:ext uri="{FF2B5EF4-FFF2-40B4-BE49-F238E27FC236}">
                <a16:creationId xmlns:a16="http://schemas.microsoft.com/office/drawing/2014/main" id="{A4208110-E884-BAAA-527C-E592A2F7FA29}"/>
              </a:ext>
            </a:extLst>
          </p:cNvPr>
          <p:cNvSpPr/>
          <p:nvPr userDrawn="1"/>
        </p:nvSpPr>
        <p:spPr bwMode="auto">
          <a:xfrm>
            <a:off x="2" y="1"/>
            <a:ext cx="12191999" cy="3932241"/>
          </a:xfrm>
          <a:custGeom>
            <a:avLst/>
            <a:gdLst>
              <a:gd name="connsiteX0" fmla="*/ 0 w 12191999"/>
              <a:gd name="connsiteY0" fmla="*/ 0 h 3932241"/>
              <a:gd name="connsiteX1" fmla="*/ 12191999 w 12191999"/>
              <a:gd name="connsiteY1" fmla="*/ 0 h 3932241"/>
              <a:gd name="connsiteX2" fmla="*/ 12191999 w 12191999"/>
              <a:gd name="connsiteY2" fmla="*/ 3726156 h 3932241"/>
              <a:gd name="connsiteX3" fmla="*/ 3063660 w 12191999"/>
              <a:gd name="connsiteY3" fmla="*/ 2179105 h 3932241"/>
              <a:gd name="connsiteX4" fmla="*/ 387 w 12191999"/>
              <a:gd name="connsiteY4" fmla="*/ 3726157 h 3932241"/>
              <a:gd name="connsiteX5" fmla="*/ 387 w 12191999"/>
              <a:gd name="connsiteY5" fmla="*/ 3932241 h 3932241"/>
              <a:gd name="connsiteX6" fmla="*/ 0 w 12191999"/>
              <a:gd name="connsiteY6" fmla="*/ 3932241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932241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932241"/>
                </a:lnTo>
                <a:lnTo>
                  <a:pt x="0" y="3932241"/>
                </a:lnTo>
                <a:close/>
              </a:path>
            </a:pathLst>
          </a:cu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 defTabSz="576000" rtl="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mpower_classification_attention_placeholder" hidden="1">
            <a:extLst>
              <a:ext uri="{FF2B5EF4-FFF2-40B4-BE49-F238E27FC236}">
                <a16:creationId xmlns:a16="http://schemas.microsoft.com/office/drawing/2014/main" id="{542ADA73-329E-4D35-A040-712B75800F88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1800" y="6500314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classification_placeholder" hidden="1">
            <a:extLst>
              <a:ext uri="{FF2B5EF4-FFF2-40B4-BE49-F238E27FC236}">
                <a16:creationId xmlns:a16="http://schemas.microsoft.com/office/drawing/2014/main" id="{2D16A7B9-CA23-4C66-B2AF-3682EAAE815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5412000" y="6500314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ocument_placeholder" hidden="1">
            <a:extLst>
              <a:ext uri="{FF2B5EF4-FFF2-40B4-BE49-F238E27FC236}">
                <a16:creationId xmlns:a16="http://schemas.microsoft.com/office/drawing/2014/main" id="{7FE25D73-2664-463A-AF80-DF3E4E2CB8B6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624000" y="6500314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empower_draft_placeholder" hidden="1">
            <a:extLst>
              <a:ext uri="{FF2B5EF4-FFF2-40B4-BE49-F238E27FC236}">
                <a16:creationId xmlns:a16="http://schemas.microsoft.com/office/drawing/2014/main" id="{9769B1E2-E46B-4957-AEBB-2CD1EAF09328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IO_AGENDA_IGNORE_NAVIGATION" hidden="1">
            <a:extLst>
              <a:ext uri="{FF2B5EF4-FFF2-40B4-BE49-F238E27FC236}">
                <a16:creationId xmlns:a16="http://schemas.microsoft.com/office/drawing/2014/main" id="{03AF05FD-8ED3-440D-B616-18664CA13DD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E0053FF2-2ADB-4CE0-850C-04ADE25DFF5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Date Placeholder 16" hidden="1">
            <a:extLst>
              <a:ext uri="{FF2B5EF4-FFF2-40B4-BE49-F238E27FC236}">
                <a16:creationId xmlns:a16="http://schemas.microsoft.com/office/drawing/2014/main" id="{B19EA23C-BCB4-4E72-A8B3-AFF05FD396B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8" name="Footer Placeholder 17" hidden="1">
            <a:extLst>
              <a:ext uri="{FF2B5EF4-FFF2-40B4-BE49-F238E27FC236}">
                <a16:creationId xmlns:a16="http://schemas.microsoft.com/office/drawing/2014/main" id="{271BB539-26D3-4B9C-9F13-4E382668BE8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 hidden="1">
            <a:extLst>
              <a:ext uri="{FF2B5EF4-FFF2-40B4-BE49-F238E27FC236}">
                <a16:creationId xmlns:a16="http://schemas.microsoft.com/office/drawing/2014/main" id="{970E7400-5A78-4596-8A13-DC8308CA511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>
            <a:extLst>
              <a:ext uri="{FF2B5EF4-FFF2-40B4-BE49-F238E27FC236}">
                <a16:creationId xmlns:a16="http://schemas.microsoft.com/office/drawing/2014/main" id="{C370ED20-2DD7-4652-95B4-6C73AD11EB7F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692289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White">
            <a:extLst>
              <a:ext uri="{FF2B5EF4-FFF2-40B4-BE49-F238E27FC236}">
                <a16:creationId xmlns:a16="http://schemas.microsoft.com/office/drawing/2014/main" id="{8739B1C3-A1A6-48E1-B2C4-F4CE3C824436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LOGO PROTECTION" hidden="1">
            <a:extLst>
              <a:ext uri="{FF2B5EF4-FFF2-40B4-BE49-F238E27FC236}">
                <a16:creationId xmlns:a16="http://schemas.microsoft.com/office/drawing/2014/main" id="{8182E335-5A52-4E3C-BCEC-9507D81BA51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927650" y="1920766"/>
            <a:ext cx="6336702" cy="3088476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6" name="MIO_AGENDA_LAST_SLIDE" hidden="1">
            <a:extLst>
              <a:ext uri="{FF2B5EF4-FFF2-40B4-BE49-F238E27FC236}">
                <a16:creationId xmlns:a16="http://schemas.microsoft.com/office/drawing/2014/main" id="{45591D6F-6D52-44E5-B3AA-2575CCD45201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2" name="MIO_AGENDA_IGNORE_NAVIGATION" hidden="1">
            <a:extLst>
              <a:ext uri="{FF2B5EF4-FFF2-40B4-BE49-F238E27FC236}">
                <a16:creationId xmlns:a16="http://schemas.microsoft.com/office/drawing/2014/main" id="{C7038F66-C11F-4566-ADAF-A099AF957551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3" name="MIO_AGENDA_IGNORE_CHAPTER_REFERENCE" hidden="1">
            <a:extLst>
              <a:ext uri="{FF2B5EF4-FFF2-40B4-BE49-F238E27FC236}">
                <a16:creationId xmlns:a16="http://schemas.microsoft.com/office/drawing/2014/main" id="{E0318986-8EA2-446A-AFF2-E8441C3AF8A6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087EFA22-3F6E-4210-A8FC-0864CD1DE4E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BDF262C8-30D5-474A-BD81-CA14ACCE51B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3F1C5DF9-A781-4661-8C3B-816A398ADFD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77B07280-C452-41A8-A8A7-B816EB9C3C9E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1D664F82-C381-42D9-B168-31F6D4282D2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46" y="2755984"/>
            <a:ext cx="3077814" cy="13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015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501C1CF0-6452-4D4E-9BC7-65EADBD5EEC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Background White">
            <a:extLst>
              <a:ext uri="{FF2B5EF4-FFF2-40B4-BE49-F238E27FC236}">
                <a16:creationId xmlns:a16="http://schemas.microsoft.com/office/drawing/2014/main" id="{FBA286CB-2DB7-49EA-ABB9-E63BB6315EDB}"/>
              </a:ext>
            </a:extLst>
          </p:cNvPr>
          <p:cNvSpPr/>
          <p:nvPr userDrawn="1"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Crystal Picture Placeholder">
            <a:extLst>
              <a:ext uri="{FF2B5EF4-FFF2-40B4-BE49-F238E27FC236}">
                <a16:creationId xmlns:a16="http://schemas.microsoft.com/office/drawing/2014/main" id="{2B034C47-A659-3457-E1A7-79A7F52135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5205158" cy="6858000"/>
          </a:xfrm>
          <a:custGeom>
            <a:avLst/>
            <a:gdLst>
              <a:gd name="connsiteX0" fmla="*/ 0 w 5205158"/>
              <a:gd name="connsiteY0" fmla="*/ 0 h 6858000"/>
              <a:gd name="connsiteX1" fmla="*/ 4377139 w 5205158"/>
              <a:gd name="connsiteY1" fmla="*/ 0 h 6858000"/>
              <a:gd name="connsiteX2" fmla="*/ 5205158 w 5205158"/>
              <a:gd name="connsiteY2" fmla="*/ 1713978 h 6858000"/>
              <a:gd name="connsiteX3" fmla="*/ 4370092 w 5205158"/>
              <a:gd name="connsiteY3" fmla="*/ 6858000 h 6858000"/>
              <a:gd name="connsiteX4" fmla="*/ 0 w 520515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158" h="6858000">
                <a:moveTo>
                  <a:pt x="0" y="0"/>
                </a:moveTo>
                <a:lnTo>
                  <a:pt x="4377139" y="0"/>
                </a:lnTo>
                <a:lnTo>
                  <a:pt x="5205158" y="1713978"/>
                </a:lnTo>
                <a:lnTo>
                  <a:pt x="437009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 wrap="square" tIns="2700000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5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5808608" y="3790101"/>
            <a:ext cx="576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0926292C-4FD6-404F-8149-3EB0B4DF87B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08608" y="1757203"/>
            <a:ext cx="5760000" cy="1672899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275E4ACD-2699-4EB4-B72E-2EBE63C205D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808608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9" name="empower_classification_placeholder" hidden="1">
            <a:extLst>
              <a:ext uri="{FF2B5EF4-FFF2-40B4-BE49-F238E27FC236}">
                <a16:creationId xmlns:a16="http://schemas.microsoft.com/office/drawing/2014/main" id="{2E1A11AC-1395-4E21-827C-BF03F1350E73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5808608" y="6501600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8A1DAB4F-0FA1-4116-AD11-2FAD7B4CA74A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8328521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6199DA7C-0CA0-4D66-B211-C7E7EAED824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7464565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77B7EDDE-B2BF-41DF-B12E-29C55B064D28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77CD087C-DFE1-43D5-AF8C-29BB0B90F67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8A2B950C-C584-4156-BAA9-284D4A5BB0F4}"/>
              </a:ext>
            </a:extLst>
          </p:cNvPr>
          <p:cNvSpPr>
            <a:spLocks noGrp="1"/>
          </p:cNvSpPr>
          <p:nvPr>
            <p:ph type="dt" sz="half" idx="1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237973C6-0D90-4AEE-BB6E-AE4A8B5BA26B}"/>
              </a:ext>
            </a:extLst>
          </p:cNvPr>
          <p:cNvSpPr>
            <a:spLocks noGrp="1"/>
          </p:cNvSpPr>
          <p:nvPr>
            <p:ph type="sldNum" sz="quarter" idx="2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D727B4D6-DF5E-49B7-A837-D207551F221D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423285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OGO PROTECTION">
            <a:extLst>
              <a:ext uri="{FF2B5EF4-FFF2-40B4-BE49-F238E27FC236}">
                <a16:creationId xmlns:a16="http://schemas.microsoft.com/office/drawing/2014/main" id="{4DCE96B1-83D3-EAE7-D992-044F49F60C08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auto">
          <a:xfrm>
            <a:off x="263352" y="236633"/>
            <a:ext cx="1772684" cy="960119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Background White">
            <a:extLst>
              <a:ext uri="{FF2B5EF4-FFF2-40B4-BE49-F238E27FC236}">
                <a16:creationId xmlns:a16="http://schemas.microsoft.com/office/drawing/2014/main" id="{FBA286CB-2DB7-49EA-ABB9-E63BB6315EDB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A close-up of a plant&#10;&#10;Description automatically generated">
            <a:extLst>
              <a:ext uri="{FF2B5EF4-FFF2-40B4-BE49-F238E27FC236}">
                <a16:creationId xmlns:a16="http://schemas.microsoft.com/office/drawing/2014/main" id="{D8A43A75-D6CE-2257-415C-1E0787C2AD1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06538" cy="6858000"/>
          </a:xfrm>
          <a:prstGeom prst="rect">
            <a:avLst/>
          </a:prstGeom>
        </p:spPr>
      </p:pic>
      <p:sp>
        <p:nvSpPr>
          <p:cNvPr id="35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5808608" y="3790101"/>
            <a:ext cx="576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0926292C-4FD6-404F-8149-3EB0B4DF87B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08608" y="1757203"/>
            <a:ext cx="5760000" cy="1672899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275E4ACD-2699-4EB4-B72E-2EBE63C205D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808608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9" name="empower_classification_placeholder" hidden="1">
            <a:extLst>
              <a:ext uri="{FF2B5EF4-FFF2-40B4-BE49-F238E27FC236}">
                <a16:creationId xmlns:a16="http://schemas.microsoft.com/office/drawing/2014/main" id="{2E1A11AC-1395-4E21-827C-BF03F1350E73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5808608" y="6501600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8A1DAB4F-0FA1-4116-AD11-2FAD7B4CA74A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8328521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6199DA7C-0CA0-4D66-B211-C7E7EAED824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7464565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77B7EDDE-B2BF-41DF-B12E-29C55B064D28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77CD087C-DFE1-43D5-AF8C-29BB0B90F67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8A2B950C-C584-4156-BAA9-284D4A5BB0F4}"/>
              </a:ext>
            </a:extLst>
          </p:cNvPr>
          <p:cNvSpPr>
            <a:spLocks noGrp="1"/>
          </p:cNvSpPr>
          <p:nvPr>
            <p:ph type="dt" sz="half" idx="1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237973C6-0D90-4AEE-BB6E-AE4A8B5BA26B}"/>
              </a:ext>
            </a:extLst>
          </p:cNvPr>
          <p:cNvSpPr>
            <a:spLocks noGrp="1"/>
          </p:cNvSpPr>
          <p:nvPr>
            <p:ph type="sldNum" sz="quarter" idx="2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D727B4D6-DF5E-49B7-A837-D207551F221D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27589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D04A951B-0B3C-4A20-86D2-B3C8F8FB9563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Background White">
            <a:extLst>
              <a:ext uri="{FF2B5EF4-FFF2-40B4-BE49-F238E27FC236}">
                <a16:creationId xmlns:a16="http://schemas.microsoft.com/office/drawing/2014/main" id="{1FBC75BD-957B-1EC7-B3A9-8C67FC480706}"/>
              </a:ext>
            </a:extLst>
          </p:cNvPr>
          <p:cNvSpPr/>
          <p:nvPr userDrawn="1"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rtl="0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3" name="Crystal Shape">
            <a:extLst>
              <a:ext uri="{FF2B5EF4-FFF2-40B4-BE49-F238E27FC236}">
                <a16:creationId xmlns:a16="http://schemas.microsoft.com/office/drawing/2014/main" id="{2EA7ACC0-9174-0F6F-0B3E-9FE773D0A408}"/>
              </a:ext>
            </a:extLst>
          </p:cNvPr>
          <p:cNvSpPr/>
          <p:nvPr userDrawn="1"/>
        </p:nvSpPr>
        <p:spPr bwMode="auto">
          <a:xfrm>
            <a:off x="2" y="1"/>
            <a:ext cx="12191999" cy="3932241"/>
          </a:xfrm>
          <a:custGeom>
            <a:avLst/>
            <a:gdLst>
              <a:gd name="connsiteX0" fmla="*/ 0 w 12191999"/>
              <a:gd name="connsiteY0" fmla="*/ 0 h 3932241"/>
              <a:gd name="connsiteX1" fmla="*/ 12191999 w 12191999"/>
              <a:gd name="connsiteY1" fmla="*/ 0 h 3932241"/>
              <a:gd name="connsiteX2" fmla="*/ 12191999 w 12191999"/>
              <a:gd name="connsiteY2" fmla="*/ 3726156 h 3932241"/>
              <a:gd name="connsiteX3" fmla="*/ 3063660 w 12191999"/>
              <a:gd name="connsiteY3" fmla="*/ 2179105 h 3932241"/>
              <a:gd name="connsiteX4" fmla="*/ 387 w 12191999"/>
              <a:gd name="connsiteY4" fmla="*/ 3726157 h 3932241"/>
              <a:gd name="connsiteX5" fmla="*/ 387 w 12191999"/>
              <a:gd name="connsiteY5" fmla="*/ 3932241 h 3932241"/>
              <a:gd name="connsiteX6" fmla="*/ 0 w 12191999"/>
              <a:gd name="connsiteY6" fmla="*/ 3932241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932241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932241"/>
                </a:lnTo>
                <a:lnTo>
                  <a:pt x="0" y="3932241"/>
                </a:lnTo>
                <a:close/>
              </a:path>
            </a:pathLst>
          </a:custGeom>
          <a:solidFill>
            <a:srgbClr val="0A8276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 defTabSz="576000" rtl="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41200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DDFB9099-E080-4657-A124-1583A738508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4001" y="4161599"/>
            <a:ext cx="8280000" cy="1119600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597455C0-1C86-4D66-BC01-C39FC0636301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1800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9" name="empower_classification_placeholder" hidden="1">
            <a:extLst>
              <a:ext uri="{FF2B5EF4-FFF2-40B4-BE49-F238E27FC236}">
                <a16:creationId xmlns:a16="http://schemas.microsoft.com/office/drawing/2014/main" id="{F2A69E30-B66A-4640-A0FD-5D2C3EE160B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5412000" y="6501600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96E39437-30C8-4D2C-BDE0-D743E3FA80DD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624000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4B8FCDCD-762A-43C6-901A-F85ED8B716C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E1EDD075-E4C7-4D42-B9EA-266CAA36278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CHAPTER_REFERENCE" hidden="1">
            <a:extLst>
              <a:ext uri="{FF2B5EF4-FFF2-40B4-BE49-F238E27FC236}">
                <a16:creationId xmlns:a16="http://schemas.microsoft.com/office/drawing/2014/main" id="{69714F47-DD62-4063-BF75-AE10B75ACD2F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C4801112-C226-4D1B-8109-89A1EA6E695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7" name="Footer Placeholder 16" hidden="1">
            <a:extLst>
              <a:ext uri="{FF2B5EF4-FFF2-40B4-BE49-F238E27FC236}">
                <a16:creationId xmlns:a16="http://schemas.microsoft.com/office/drawing/2014/main" id="{4A132925-95FA-4753-A3A8-100A8B4A584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90BC69B8-D726-4EBC-AE1A-053251677C8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3B046A58-B894-4C62-9312-C4EF9EDFF3F0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391533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mpower_additionalText_placeholder" hidden="1">
            <a:extLst>
              <a:ext uri="{FF2B5EF4-FFF2-40B4-BE49-F238E27FC236}">
                <a16:creationId xmlns:a16="http://schemas.microsoft.com/office/drawing/2014/main" id="{93F7048C-8316-453D-8883-8716B78B0306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19AD8A63-6441-49F3-BD90-8D4DF9E47EE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2" name="empower_proprietary_placeholder" hidden="1">
            <a:extLst>
              <a:ext uri="{FF2B5EF4-FFF2-40B4-BE49-F238E27FC236}">
                <a16:creationId xmlns:a16="http://schemas.microsoft.com/office/drawing/2014/main" id="{47EE7D08-6A4F-4583-B0FB-2642238529C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BBB3932D-D47B-4955-93EE-467AC52E4E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footer_placeholder" hidden="1">
            <a:extLst>
              <a:ext uri="{FF2B5EF4-FFF2-40B4-BE49-F238E27FC236}">
                <a16:creationId xmlns:a16="http://schemas.microsoft.com/office/drawing/2014/main" id="{BB857729-3B9C-45BF-8F44-236D56EED406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ED12D396-6789-4220-B5FF-8F4E755A3C76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0" name="empower_classification_placeholder" hidden="1">
            <a:extLst>
              <a:ext uri="{FF2B5EF4-FFF2-40B4-BE49-F238E27FC236}">
                <a16:creationId xmlns:a16="http://schemas.microsoft.com/office/drawing/2014/main" id="{37C1E426-F34B-4FFB-A688-C9E251A8BC0B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date_placeholder" hidden="1">
            <a:extLst>
              <a:ext uri="{FF2B5EF4-FFF2-40B4-BE49-F238E27FC236}">
                <a16:creationId xmlns:a16="http://schemas.microsoft.com/office/drawing/2014/main" id="{6976A686-032A-4DD8-ACB2-F6323D2BEB1D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807386D-5007-41B0-8720-8A575EEBA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F5FE3C92-21D9-4EC7-8208-A5BA097E9D7D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D1F9AA12-4C8C-4488-AF38-E06943B19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971F8BAB-E178-4122-ADFD-FE4894CC864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F4BB077B-5178-4306-A596-17CDBFA21A5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E4D23B78-ED4D-4135-B16E-F5097554D30C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2" orient="horz" pos="402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15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mpower_additionalText_placeholder" hidden="1">
            <a:extLst>
              <a:ext uri="{FF2B5EF4-FFF2-40B4-BE49-F238E27FC236}">
                <a16:creationId xmlns:a16="http://schemas.microsoft.com/office/drawing/2014/main" id="{9D9C4037-B0BC-4E62-B476-A41D0440655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ocument_placeholder" hidden="1">
            <a:extLst>
              <a:ext uri="{FF2B5EF4-FFF2-40B4-BE49-F238E27FC236}">
                <a16:creationId xmlns:a16="http://schemas.microsoft.com/office/drawing/2014/main" id="{7BEA6DD0-FBBB-494B-9C03-C447E71492A5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3" name="empower_proprietary_placeholder" hidden="1">
            <a:extLst>
              <a:ext uri="{FF2B5EF4-FFF2-40B4-BE49-F238E27FC236}">
                <a16:creationId xmlns:a16="http://schemas.microsoft.com/office/drawing/2014/main" id="{295E96AB-B6AB-4A8B-A097-6438B2DA5C51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5" name="empower_draft_placeholder" hidden="1">
            <a:extLst>
              <a:ext uri="{FF2B5EF4-FFF2-40B4-BE49-F238E27FC236}">
                <a16:creationId xmlns:a16="http://schemas.microsoft.com/office/drawing/2014/main" id="{0B3EC6CF-5868-40BD-BF1B-882B13F49F5C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empower_footer_placeholder" hidden="1">
            <a:extLst>
              <a:ext uri="{FF2B5EF4-FFF2-40B4-BE49-F238E27FC236}">
                <a16:creationId xmlns:a16="http://schemas.microsoft.com/office/drawing/2014/main" id="{FE09BAC5-F3BC-4C51-A794-098F4099C052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19" name="empower_classification_attention_placeholder" hidden="1">
            <a:extLst>
              <a:ext uri="{FF2B5EF4-FFF2-40B4-BE49-F238E27FC236}">
                <a16:creationId xmlns:a16="http://schemas.microsoft.com/office/drawing/2014/main" id="{E695FB18-B641-433F-A03A-D58B93F377B4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1" name="empower_classification_placeholder" hidden="1">
            <a:extLst>
              <a:ext uri="{FF2B5EF4-FFF2-40B4-BE49-F238E27FC236}">
                <a16:creationId xmlns:a16="http://schemas.microsoft.com/office/drawing/2014/main" id="{6F76DDB4-3F8E-4A82-B473-4784C9B20BC1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3" name="empower_date_placeholder" hidden="1">
            <a:extLst>
              <a:ext uri="{FF2B5EF4-FFF2-40B4-BE49-F238E27FC236}">
                <a16:creationId xmlns:a16="http://schemas.microsoft.com/office/drawing/2014/main" id="{2C326E6F-F54B-4E77-BCF5-73E6B02466B0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  <a:endParaRPr lang="en-US" sz="800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11520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209D2CA-FDE2-4B12-9D75-213CCFE3F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LOGO PROTECTION" hidden="1">
            <a:extLst>
              <a:ext uri="{FF2B5EF4-FFF2-40B4-BE49-F238E27FC236}">
                <a16:creationId xmlns:a16="http://schemas.microsoft.com/office/drawing/2014/main" id="{DF1FB678-4F92-45E5-9B25-2B5FE93A0952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7B8A1C3-E607-4E28-91A1-A973183FE78F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6B901E0B-D453-4CEB-8C35-51C25A27F89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212E0C1A-F772-4C8C-B2E7-03887DA46ED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0BE19B5-FA3E-481C-ACF3-046C2AA8A91D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7469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40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FD35C554-56A1-4651-98F3-FC19B8770A8A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empower_document_placeholder" hidden="1">
            <a:extLst>
              <a:ext uri="{FF2B5EF4-FFF2-40B4-BE49-F238E27FC236}">
                <a16:creationId xmlns:a16="http://schemas.microsoft.com/office/drawing/2014/main" id="{4FA374A8-328C-4586-BEF8-CF0921FBF7D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4" name="empower_proprietary_placeholder" hidden="1">
            <a:extLst>
              <a:ext uri="{FF2B5EF4-FFF2-40B4-BE49-F238E27FC236}">
                <a16:creationId xmlns:a16="http://schemas.microsoft.com/office/drawing/2014/main" id="{AEB670C2-21D6-4210-BA37-DF3C9B9933BC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  <a:endParaRPr lang="en-US" sz="800" b="1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draft_placeholder" hidden="1">
            <a:extLst>
              <a:ext uri="{FF2B5EF4-FFF2-40B4-BE49-F238E27FC236}">
                <a16:creationId xmlns:a16="http://schemas.microsoft.com/office/drawing/2014/main" id="{21B71886-0324-4B36-AA82-C90CF46385B2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empower_footer_placeholder" hidden="1">
            <a:extLst>
              <a:ext uri="{FF2B5EF4-FFF2-40B4-BE49-F238E27FC236}">
                <a16:creationId xmlns:a16="http://schemas.microsoft.com/office/drawing/2014/main" id="{DC9834AE-8B30-477E-8C87-5F8E7D7B17A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</a:p>
        </p:txBody>
      </p:sp>
      <p:sp>
        <p:nvSpPr>
          <p:cNvPr id="20" name="empower_classification_attention_placeholder" hidden="1">
            <a:extLst>
              <a:ext uri="{FF2B5EF4-FFF2-40B4-BE49-F238E27FC236}">
                <a16:creationId xmlns:a16="http://schemas.microsoft.com/office/drawing/2014/main" id="{B5FD8F85-4CB3-489A-86B2-4ABCB308F30D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classification_placeholder" hidden="1">
            <a:extLst>
              <a:ext uri="{FF2B5EF4-FFF2-40B4-BE49-F238E27FC236}">
                <a16:creationId xmlns:a16="http://schemas.microsoft.com/office/drawing/2014/main" id="{A254D557-505E-4B08-8C5B-DEA083728C5A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b="1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empower_date_placeholder" hidden="1">
            <a:extLst>
              <a:ext uri="{FF2B5EF4-FFF2-40B4-BE49-F238E27FC236}">
                <a16:creationId xmlns:a16="http://schemas.microsoft.com/office/drawing/2014/main" id="{6E3D16E2-B858-4F89-B7A0-119FBFC70810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2024-10-21</a:t>
            </a:r>
            <a:endParaRPr lang="en-US" sz="800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5688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Right"/>
          <p:cNvSpPr>
            <a:spLocks noGrp="1"/>
          </p:cNvSpPr>
          <p:nvPr>
            <p:ph sz="quarter" idx="14" hasCustomPrompt="1"/>
          </p:nvPr>
        </p:nvSpPr>
        <p:spPr>
          <a:xfrm>
            <a:off x="6167439" y="1268414"/>
            <a:ext cx="5689202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73E7DFD-EB78-498B-97A4-CE06BA4BE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D623209F-EEBF-4451-AF99-363F6EA35F67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9850AB63-C5F5-4BA2-A73E-BB668324B70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1" name="Footer Placeholder 10" hidden="1">
            <a:extLst>
              <a:ext uri="{FF2B5EF4-FFF2-40B4-BE49-F238E27FC236}">
                <a16:creationId xmlns:a16="http://schemas.microsoft.com/office/drawing/2014/main" id="{ED18627F-EDFA-45CA-A572-C60F0E37473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E2FA0071-6D08-45B0-AF4E-22BFCF09E76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673026AB-61DE-4BDA-8F8E-CCC68BAAE095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pos="7469">
          <p15:clr>
            <a:srgbClr val="FBAE40"/>
          </p15:clr>
        </p15:guide>
        <p15:guide id="3" pos="3795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40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White"/>
          <p:cNvSpPr/>
          <p:nvPr userDrawn="1"/>
        </p:nvSpPr>
        <p:spPr bwMode="auto">
          <a:xfrm>
            <a:off x="0" y="810000"/>
            <a:ext cx="12191998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Crystal Shape">
            <a:extLst>
              <a:ext uri="{FF2B5EF4-FFF2-40B4-BE49-F238E27FC236}">
                <a16:creationId xmlns:a16="http://schemas.microsoft.com/office/drawing/2014/main" id="{3FBBF7BF-BA7F-647C-39AB-CEDA0092AA91}"/>
              </a:ext>
            </a:extLst>
          </p:cNvPr>
          <p:cNvSpPr/>
          <p:nvPr userDrawn="1"/>
        </p:nvSpPr>
        <p:spPr>
          <a:xfrm rot="5400000">
            <a:off x="1207129" y="-1234005"/>
            <a:ext cx="6878637" cy="9330464"/>
          </a:xfrm>
          <a:custGeom>
            <a:avLst/>
            <a:gdLst>
              <a:gd name="connsiteX0" fmla="*/ 0 w 6870543"/>
              <a:gd name="connsiteY0" fmla="*/ 727877 h 5591944"/>
              <a:gd name="connsiteX1" fmla="*/ 1726296 w 6870543"/>
              <a:gd name="connsiteY1" fmla="*/ 0 h 5591944"/>
              <a:gd name="connsiteX2" fmla="*/ 6870543 w 6870543"/>
              <a:gd name="connsiteY2" fmla="*/ 1136853 h 5591944"/>
              <a:gd name="connsiteX3" fmla="*/ 6870543 w 6870543"/>
              <a:gd name="connsiteY3" fmla="*/ 5591944 h 5591944"/>
              <a:gd name="connsiteX4" fmla="*/ 0 w 6870543"/>
              <a:gd name="connsiteY4" fmla="*/ 5591944 h 5591944"/>
              <a:gd name="connsiteX5" fmla="*/ 0 w 6870543"/>
              <a:gd name="connsiteY5" fmla="*/ 727877 h 5591944"/>
              <a:gd name="connsiteX0" fmla="*/ 0 w 6870545"/>
              <a:gd name="connsiteY0" fmla="*/ 727877 h 9322375"/>
              <a:gd name="connsiteX1" fmla="*/ 1726296 w 6870545"/>
              <a:gd name="connsiteY1" fmla="*/ 0 h 9322375"/>
              <a:gd name="connsiteX2" fmla="*/ 6870543 w 6870545"/>
              <a:gd name="connsiteY2" fmla="*/ 1136853 h 9322375"/>
              <a:gd name="connsiteX3" fmla="*/ 6870545 w 6870545"/>
              <a:gd name="connsiteY3" fmla="*/ 9322375 h 9322375"/>
              <a:gd name="connsiteX4" fmla="*/ 0 w 6870545"/>
              <a:gd name="connsiteY4" fmla="*/ 5591944 h 9322375"/>
              <a:gd name="connsiteX5" fmla="*/ 0 w 6870545"/>
              <a:gd name="connsiteY5" fmla="*/ 727877 h 9322375"/>
              <a:gd name="connsiteX0" fmla="*/ 8092 w 6878637"/>
              <a:gd name="connsiteY0" fmla="*/ 727877 h 9330464"/>
              <a:gd name="connsiteX1" fmla="*/ 1734388 w 6878637"/>
              <a:gd name="connsiteY1" fmla="*/ 0 h 9330464"/>
              <a:gd name="connsiteX2" fmla="*/ 6878635 w 6878637"/>
              <a:gd name="connsiteY2" fmla="*/ 1136853 h 9330464"/>
              <a:gd name="connsiteX3" fmla="*/ 6878637 w 6878637"/>
              <a:gd name="connsiteY3" fmla="*/ 9322375 h 9330464"/>
              <a:gd name="connsiteX4" fmla="*/ 0 w 6878637"/>
              <a:gd name="connsiteY4" fmla="*/ 9330464 h 9330464"/>
              <a:gd name="connsiteX5" fmla="*/ 8092 w 6878637"/>
              <a:gd name="connsiteY5" fmla="*/ 727877 h 933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37" h="9330464">
                <a:moveTo>
                  <a:pt x="8092" y="727877"/>
                </a:moveTo>
                <a:lnTo>
                  <a:pt x="1734388" y="0"/>
                </a:lnTo>
                <a:lnTo>
                  <a:pt x="6878635" y="1136853"/>
                </a:lnTo>
                <a:cubicBezTo>
                  <a:pt x="6878636" y="3865360"/>
                  <a:pt x="6878636" y="6593868"/>
                  <a:pt x="6878637" y="9322375"/>
                </a:cubicBezTo>
                <a:lnTo>
                  <a:pt x="0" y="9330464"/>
                </a:lnTo>
                <a:cubicBezTo>
                  <a:pt x="2697" y="6462935"/>
                  <a:pt x="5395" y="3595406"/>
                  <a:pt x="8092" y="727877"/>
                </a:cubicBezTo>
                <a:close/>
              </a:path>
            </a:pathLst>
          </a:custGeom>
          <a:solidFill>
            <a:srgbClr val="0A8276"/>
          </a:solidFill>
          <a:ln w="1154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95C3DD4-2582-4776-B0CC-687FF543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2134800"/>
            <a:ext cx="8137525" cy="683369"/>
          </a:xfrm>
        </p:spPr>
        <p:txBody>
          <a:bodyPr bIns="0"/>
          <a:lstStyle>
            <a:lvl1pPr>
              <a:defRPr sz="3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enter Section</a:t>
            </a:r>
          </a:p>
        </p:txBody>
      </p:sp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D0048F1C-4756-47EC-8B66-DB56E576453D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33FB814B-5214-4193-99B5-0E31D6690784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524067FF-9067-40E5-ABF5-E79653E2B17D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0949F6EC-C7FD-4272-87A0-1C0174E0932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ED5823-C4CB-420B-B80B-942E31DCE16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4B1B9C5C-1639-4FEF-865D-BFEAD6451E8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E4554E90-4FD5-45B2-A49A-214245B7F6D7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07432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5337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1344">
          <p15:clr>
            <a:srgbClr val="FBAE40"/>
          </p15:clr>
        </p15:guide>
        <p15:guide id="4" orient="horz" pos="17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 hidden="1">
            <a:extLst>
              <a:ext uri="{FF2B5EF4-FFF2-40B4-BE49-F238E27FC236}">
                <a16:creationId xmlns:a16="http://schemas.microsoft.com/office/drawing/2014/main" id="{372AE43B-8F10-43C8-8785-1E1CB85CFAD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rgbClr val="928285"/>
              </a:buClr>
              <a:defRPr sz="100" b="0"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" hidden="1">
            <a:extLst>
              <a:ext uri="{FF2B5EF4-FFF2-40B4-BE49-F238E27FC236}">
                <a16:creationId xmlns:a16="http://schemas.microsoft.com/office/drawing/2014/main" id="{4D268FD3-4056-49DC-8C79-D4C201EED65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" name="Date Placeholder" hidden="1">
            <a:extLst>
              <a:ext uri="{FF2B5EF4-FFF2-40B4-BE49-F238E27FC236}">
                <a16:creationId xmlns:a16="http://schemas.microsoft.com/office/drawing/2014/main" id="{59032602-9911-40B1-9BF6-AFD731868C06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r>
              <a:rPr lang="en-US" b="1"/>
              <a:t> </a:t>
            </a:r>
            <a:endParaRPr lang="en-US" b="1" dirty="0"/>
          </a:p>
        </p:txBody>
      </p:sp>
      <p:sp>
        <p:nvSpPr>
          <p:cNvPr id="15" name="Title"/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US" noProof="0" dirty="0"/>
              <a:t>Click to edit title</a:t>
            </a:r>
          </a:p>
        </p:txBody>
      </p:sp>
      <p:sp>
        <p:nvSpPr>
          <p:cNvPr id="16" name="Content"/>
          <p:cNvSpPr>
            <a:spLocks noGrp="1"/>
          </p:cNvSpPr>
          <p:nvPr>
            <p:ph type="body" idx="1"/>
          </p:nvPr>
        </p:nvSpPr>
        <p:spPr>
          <a:xfrm>
            <a:off x="334434" y="1268414"/>
            <a:ext cx="11521017" cy="5113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3" name="empower - DO NOT DELETE!!!" hidden="1"/>
          <p:cNvSpPr/>
          <p:nvPr userDrawn="1">
            <p:custDataLst>
              <p:tags r:id="rId25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lvl="0"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Fixed Page Placeholder">
            <a:extLst>
              <a:ext uri="{FF2B5EF4-FFF2-40B4-BE49-F238E27FC236}">
                <a16:creationId xmlns:a16="http://schemas.microsoft.com/office/drawing/2014/main" id="{E361B9A9-2219-4F44-982D-701D7F2A6185}"/>
              </a:ext>
            </a:extLst>
          </p:cNvPr>
          <p:cNvSpPr txBox="1"/>
          <p:nvPr userDrawn="1"/>
        </p:nvSpPr>
        <p:spPr bwMode="auto">
          <a:xfrm>
            <a:off x="11471403" y="6489341"/>
            <a:ext cx="384048" cy="36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</a:pPr>
            <a:fld id="{AE05A9AF-4D70-4052-9354-7E4D957B036D}" type="slidenum">
              <a:rPr lang="en-US" sz="800" b="1" kern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indent="0" algn="r" defTabSz="576000" eaLnBrk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t>‹#›</a:t>
            </a:fld>
            <a:endParaRPr lang="en-US" sz="800" b="1" kern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57" r:id="rId2"/>
    <p:sldLayoutId id="2147483755" r:id="rId3"/>
    <p:sldLayoutId id="2147483758" r:id="rId4"/>
    <p:sldLayoutId id="2147483751" r:id="rId5"/>
    <p:sldLayoutId id="2147483729" r:id="rId6"/>
    <p:sldLayoutId id="2147483730" r:id="rId7"/>
    <p:sldLayoutId id="2147483731" r:id="rId8"/>
    <p:sldLayoutId id="2147483747" r:id="rId9"/>
    <p:sldLayoutId id="2147483756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54" r:id="rId19"/>
    <p:sldLayoutId id="2147483753" r:id="rId20"/>
  </p:sldLayoutIdLst>
  <p:hf sldNum="0" hdr="0"/>
  <p:txStyles>
    <p:titleStyle>
      <a:lvl1pPr algn="l" defTabSz="576000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9pPr>
    </p:titleStyle>
    <p:bodyStyle>
      <a:lvl1pPr marL="252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800" baseline="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cs typeface="+mn-cs"/>
        </a:defRPr>
      </a:lvl2pPr>
      <a:lvl3pPr marL="756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3pPr>
      <a:lvl4pPr marL="1008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4pPr>
      <a:lvl5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5pPr>
      <a:lvl6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6pPr>
      <a:lvl7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7pPr>
      <a:lvl8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8pPr>
      <a:lvl9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hyperlink" Target="https://gitlab.acme.com/pss/ifxapp/-/releases" TargetMode="External"/><Relationship Id="rId4" Type="http://schemas.openxmlformats.org/officeDocument/2006/relationships/hyperlink" Target="NUL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hyperlink" Target="NULL" TargetMode="External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hyperlink" Target="https://gitlab.acme.com/pss/ifxapp/-/releases" TargetMode="External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hyperlink" Target="NULL" TargetMode="External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16.xml"/><Relationship Id="rId16" Type="http://schemas.openxmlformats.org/officeDocument/2006/relationships/slide" Target="slide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tags" Target="../tags/tag225.xml"/><Relationship Id="rId5" Type="http://schemas.openxmlformats.org/officeDocument/2006/relationships/tags" Target="../tags/tag219.xml"/><Relationship Id="rId15" Type="http://schemas.openxmlformats.org/officeDocument/2006/relationships/slide" Target="slide7.xml"/><Relationship Id="rId10" Type="http://schemas.openxmlformats.org/officeDocument/2006/relationships/tags" Target="../tags/tag224.xml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lab.intra.infineon.com:pss/sensys/algo/ifxapp.gi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337666BE-79F0-1BE9-8C13-6E81A0D1AD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800" dirty="0">
                <a:solidFill>
                  <a:srgbClr val="262626"/>
                </a:solidFill>
                <a:effectLst/>
                <a:latin typeface="Segoe UI" panose="020B0502040204020203" pitchFamily="34" charset="0"/>
              </a:rPr>
              <a:t>Kleinmeier Benedikt</a:t>
            </a:r>
          </a:p>
          <a:p>
            <a:r>
              <a:rPr lang="en-US" dirty="0"/>
              <a:t>Nov 19,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6408F-78E5-C213-1350-4414B35BE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00" y="3789041"/>
            <a:ext cx="8280000" cy="14929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Ifxapp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 reusable Python-based Qt widget library for radar applications</a:t>
            </a:r>
          </a:p>
        </p:txBody>
      </p:sp>
    </p:spTree>
    <p:extLst>
      <p:ext uri="{BB962C8B-B14F-4D97-AF65-F5344CB8AC3E}">
        <p14:creationId xmlns:p14="http://schemas.microsoft.com/office/powerpoint/2010/main" val="913701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05384-B30F-E951-FCD8-0BCFAB136A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Ifxapp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Offers Qt GUI widgets with a common look-and-feel to visualize algorithm events defined in </a:t>
            </a:r>
            <a:r>
              <a:rPr lang="en-US" dirty="0" err="1">
                <a:hlinkClick r:id="rId3" invalidUrl="https:///"/>
              </a:rPr>
              <a:t>ifxalgoapi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I.e., </a:t>
            </a:r>
            <a:r>
              <a:rPr lang="en-US" dirty="0" err="1"/>
              <a:t>ifxapp</a:t>
            </a:r>
            <a:r>
              <a:rPr lang="en-US" dirty="0"/>
              <a:t> consumes </a:t>
            </a:r>
            <a:r>
              <a:rPr lang="en-US" dirty="0" err="1"/>
              <a:t>ifxalgoapi</a:t>
            </a:r>
            <a:r>
              <a:rPr lang="en-US" dirty="0"/>
              <a:t> events instead of ADC raw data!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Allows to quickly build GUI main windows for customer demos but also during algorithm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Offers </a:t>
            </a:r>
            <a:r>
              <a:rPr lang="en-US" b="1" dirty="0"/>
              <a:t>access to radar sensors</a:t>
            </a:r>
            <a:r>
              <a:rPr lang="en-US" dirty="0"/>
              <a:t> (via Strata </a:t>
            </a:r>
            <a:r>
              <a:rPr lang="en-US" dirty="0" err="1"/>
              <a:t>firmwares</a:t>
            </a:r>
            <a:r>
              <a:rPr lang="en-US" dirty="0"/>
              <a:t> and evaluation kits like CSK).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49A31-DF19-B148-F7AB-4DA02F22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BF8AEDB-0918-2FD9-8E8A-D66ADAF549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1268413"/>
            <a:ext cx="2830988" cy="5113337"/>
          </a:xfrm>
        </p:spPr>
      </p:pic>
    </p:spTree>
    <p:extLst>
      <p:ext uri="{BB962C8B-B14F-4D97-AF65-F5344CB8AC3E}">
        <p14:creationId xmlns:p14="http://schemas.microsoft.com/office/powerpoint/2010/main" val="326513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9F6DB-4FAB-2F79-B740-CB03BCBE8B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Ifxapp</a:t>
            </a:r>
            <a:r>
              <a:rPr lang="en-US" b="1" dirty="0"/>
              <a:t> can read radar data (algorithm events) from the following sources:</a:t>
            </a:r>
          </a:p>
          <a:p>
            <a:r>
              <a:rPr lang="en-US" dirty="0"/>
              <a:t>Files</a:t>
            </a:r>
          </a:p>
          <a:p>
            <a:r>
              <a:rPr lang="en-US" dirty="0"/>
              <a:t>Radar sensors</a:t>
            </a:r>
          </a:p>
          <a:p>
            <a:pPr lvl="1"/>
            <a:r>
              <a:rPr lang="en-US" dirty="0"/>
              <a:t>Sensor on-chip processing chains (e.g. motion detector)</a:t>
            </a:r>
          </a:p>
          <a:p>
            <a:pPr lvl="1"/>
            <a:r>
              <a:rPr lang="en-US" dirty="0"/>
              <a:t>Access radar processing chains on embedded systems (i.e., directly fetch algorithm output from a MCU FW like CSK)</a:t>
            </a:r>
          </a:p>
          <a:p>
            <a:r>
              <a:rPr lang="en-US" dirty="0" err="1"/>
              <a:t>Websockets</a:t>
            </a:r>
            <a:r>
              <a:rPr lang="en-US" dirty="0"/>
              <a:t> (e.g., process radar raw frames in </a:t>
            </a:r>
            <a:r>
              <a:rPr lang="en-US" dirty="0" err="1"/>
              <a:t>Matlab</a:t>
            </a:r>
            <a:r>
              <a:rPr lang="en-US" dirty="0"/>
              <a:t> and send it to </a:t>
            </a:r>
            <a:r>
              <a:rPr lang="en-US" dirty="0" err="1"/>
              <a:t>ifxapp</a:t>
            </a:r>
            <a:r>
              <a:rPr lang="en-US" dirty="0"/>
              <a:t> via </a:t>
            </a:r>
            <a:r>
              <a:rPr lang="en-US" dirty="0" err="1"/>
              <a:t>websockets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/>
              <a:t>Ifxapp</a:t>
            </a:r>
            <a:r>
              <a:rPr lang="en-US" b="1" dirty="0"/>
              <a:t> visualizes:</a:t>
            </a:r>
          </a:p>
          <a:p>
            <a:r>
              <a:rPr lang="en-US" dirty="0" err="1">
                <a:hlinkClick r:id="rId2" invalidUrl="https:///"/>
              </a:rPr>
              <a:t>ifxalgoapi</a:t>
            </a:r>
            <a:r>
              <a:rPr lang="en-US" dirty="0"/>
              <a:t> events (</a:t>
            </a:r>
            <a:r>
              <a:rPr lang="en-US" dirty="0" err="1"/>
              <a:t>AlgoPresenceEvent</a:t>
            </a:r>
            <a:r>
              <a:rPr lang="en-US" dirty="0"/>
              <a:t>, </a:t>
            </a:r>
            <a:r>
              <a:rPr lang="en-US" dirty="0" err="1"/>
              <a:t>AlgoTrackingEvent</a:t>
            </a:r>
            <a:r>
              <a:rPr lang="en-US" dirty="0"/>
              <a:t>, …)</a:t>
            </a:r>
          </a:p>
          <a:p>
            <a:r>
              <a:rPr lang="en-US" dirty="0"/>
              <a:t>Video recordings from </a:t>
            </a:r>
            <a:r>
              <a:rPr lang="en-US" dirty="0" err="1">
                <a:hlinkClick r:id="rId3" invalidUrl="https:///"/>
              </a:rPr>
              <a:t>ifxdaq</a:t>
            </a:r>
            <a:endParaRPr lang="en-US" dirty="0"/>
          </a:p>
          <a:p>
            <a:r>
              <a:rPr lang="en-US" dirty="0"/>
              <a:t>Planned: Custom plots to enable developers to debug their algorithm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CDAE0B-14DD-E51F-A24B-72962AB0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Ifxapp</a:t>
            </a:r>
            <a:r>
              <a:rPr lang="en-US" dirty="0"/>
              <a:t>: Feature overview and event sources</a:t>
            </a:r>
          </a:p>
        </p:txBody>
      </p:sp>
    </p:spTree>
    <p:extLst>
      <p:ext uri="{BB962C8B-B14F-4D97-AF65-F5344CB8AC3E}">
        <p14:creationId xmlns:p14="http://schemas.microsoft.com/office/powerpoint/2010/main" val="275010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AEA4AABC-E635-0759-CD98-6FD70B9130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1" y="2060849"/>
            <a:ext cx="4309676" cy="3528466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D9CFA4F-BC77-440B-0CAE-7113E23F03A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576987" y="2060849"/>
            <a:ext cx="1755158" cy="27363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730605-B23B-D191-A496-7DCBD2EE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6D7CB-DDC8-BC7C-019B-5865610306EC}"/>
              </a:ext>
            </a:extLst>
          </p:cNvPr>
          <p:cNvSpPr txBox="1"/>
          <p:nvPr/>
        </p:nvSpPr>
        <p:spPr bwMode="auto">
          <a:xfrm>
            <a:off x="9480376" y="2058585"/>
            <a:ext cx="1449115" cy="30187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z="1800" kern="0" baseline="0" dirty="0">
                <a:latin typeface="+mn-lt"/>
                <a:ea typeface="+mn-ea"/>
                <a:cs typeface="+mn-cs"/>
              </a:rPr>
              <a:t>Main windows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0984A-DA3C-459F-FE13-4FA054A32035}"/>
              </a:ext>
            </a:extLst>
          </p:cNvPr>
          <p:cNvSpPr txBox="1"/>
          <p:nvPr/>
        </p:nvSpPr>
        <p:spPr bwMode="auto">
          <a:xfrm>
            <a:off x="9480376" y="3119493"/>
            <a:ext cx="833562" cy="30187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z="1800" kern="0" dirty="0">
                <a:latin typeface="+mn-lt"/>
              </a:rPr>
              <a:t>Widgets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D9DAD-9751-4808-C92D-669DF03FDBC9}"/>
              </a:ext>
            </a:extLst>
          </p:cNvPr>
          <p:cNvSpPr txBox="1"/>
          <p:nvPr/>
        </p:nvSpPr>
        <p:spPr bwMode="auto">
          <a:xfrm>
            <a:off x="9480376" y="4180400"/>
            <a:ext cx="1944216" cy="63427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z="1800" kern="0" dirty="0">
                <a:latin typeface="+mn-lt"/>
              </a:rPr>
              <a:t>Non-GUI code to access hardware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88D8BB-B558-A9D5-92DD-EABB2A02385F}"/>
              </a:ext>
            </a:extLst>
          </p:cNvPr>
          <p:cNvCxnSpPr>
            <a:cxnSpLocks/>
          </p:cNvCxnSpPr>
          <p:nvPr/>
        </p:nvCxnSpPr>
        <p:spPr>
          <a:xfrm flipV="1">
            <a:off x="7752184" y="2284994"/>
            <a:ext cx="1584176" cy="83449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2930C7-F989-1613-DA92-5093DC06898F}"/>
              </a:ext>
            </a:extLst>
          </p:cNvPr>
          <p:cNvCxnSpPr>
            <a:cxnSpLocks/>
          </p:cNvCxnSpPr>
          <p:nvPr/>
        </p:nvCxnSpPr>
        <p:spPr>
          <a:xfrm flipV="1">
            <a:off x="7680176" y="3270432"/>
            <a:ext cx="1656184" cy="15856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8E5ACB-E5DE-C2C8-8EF9-E428B6B0E628}"/>
              </a:ext>
            </a:extLst>
          </p:cNvPr>
          <p:cNvCxnSpPr/>
          <p:nvPr/>
        </p:nvCxnSpPr>
        <p:spPr>
          <a:xfrm>
            <a:off x="8184232" y="3738508"/>
            <a:ext cx="1152128" cy="53311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36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2B3EAB-ED6B-FCE2-6728-30ED8368F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400" dirty="0"/>
              <a:t>Repo on </a:t>
            </a:r>
            <a:r>
              <a:rPr lang="en-US" sz="1400" dirty="0">
                <a:hlinkClick r:id="rId3" invalidUrl="https:///"/>
              </a:rPr>
              <a:t>GitLab</a:t>
            </a:r>
            <a:endParaRPr lang="en-US" sz="1400" dirty="0"/>
          </a:p>
          <a:p>
            <a:r>
              <a:rPr lang="en-US" sz="1400" dirty="0"/>
              <a:t>Ticket-driven approach with feature branches and merge requests</a:t>
            </a:r>
          </a:p>
          <a:p>
            <a:r>
              <a:rPr lang="en-US" sz="1400" dirty="0"/>
              <a:t>Release notifications on </a:t>
            </a:r>
            <a:r>
              <a:rPr lang="en-US" sz="1400" dirty="0">
                <a:hlinkClick r:id="rId4" invalidUrl="https:///"/>
              </a:rPr>
              <a:t>Webex</a:t>
            </a:r>
            <a:endParaRPr lang="en-US" sz="1400" dirty="0"/>
          </a:p>
          <a:p>
            <a:pPr lvl="1"/>
            <a:r>
              <a:rPr lang="en-US" sz="1200" dirty="0"/>
              <a:t>A Git tag triggers (1) Python .</a:t>
            </a:r>
            <a:r>
              <a:rPr lang="en-US" sz="1200" dirty="0" err="1"/>
              <a:t>whl</a:t>
            </a:r>
            <a:r>
              <a:rPr lang="en-US" sz="1200" dirty="0"/>
              <a:t> creation (2) HTML doc and (3) executable generation (with </a:t>
            </a:r>
            <a:r>
              <a:rPr lang="en-US" sz="1200" dirty="0" err="1"/>
              <a:t>cx_Freeze</a:t>
            </a:r>
            <a:r>
              <a:rPr lang="en-US" sz="1200" dirty="0"/>
              <a:t>)</a:t>
            </a:r>
          </a:p>
          <a:p>
            <a:pPr lvl="1"/>
            <a:r>
              <a:rPr lang="en-US" sz="1200" dirty="0">
                <a:hlinkClick r:id="rId5"/>
              </a:rPr>
              <a:t>https://gitlab.acme.com/pss/ifxapp/-/releases</a:t>
            </a:r>
            <a:endParaRPr lang="en-US" sz="1200" dirty="0"/>
          </a:p>
          <a:p>
            <a:r>
              <a:rPr lang="en-US" sz="1400" dirty="0"/>
              <a:t>HTML documentation (currently not uploaded to Artifactory)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Dev tools:</a:t>
            </a:r>
          </a:p>
          <a:p>
            <a:r>
              <a:rPr lang="en-US" sz="1400" dirty="0"/>
              <a:t>Python 3.9</a:t>
            </a:r>
          </a:p>
          <a:p>
            <a:pPr lvl="1"/>
            <a:r>
              <a:rPr lang="en-US" sz="1400" dirty="0"/>
              <a:t>pre-commit 3.7.1</a:t>
            </a:r>
          </a:p>
          <a:p>
            <a:pPr lvl="1"/>
            <a:r>
              <a:rPr lang="en-US" sz="1400" dirty="0" err="1"/>
              <a:t>cx_Freeze</a:t>
            </a:r>
            <a:r>
              <a:rPr lang="en-US" sz="1400" dirty="0"/>
              <a:t> 7.2.2</a:t>
            </a:r>
          </a:p>
          <a:p>
            <a:pPr lvl="1"/>
            <a:r>
              <a:rPr lang="en-US" sz="1400" dirty="0" err="1"/>
              <a:t>pytest</a:t>
            </a:r>
            <a:r>
              <a:rPr lang="en-US" sz="1400" dirty="0"/>
              <a:t> 8.2.1</a:t>
            </a:r>
          </a:p>
          <a:p>
            <a:pPr lvl="1"/>
            <a:r>
              <a:rPr lang="en-US" sz="1400" dirty="0"/>
              <a:t>ruff 0.7.1</a:t>
            </a:r>
          </a:p>
          <a:p>
            <a:pPr lvl="1"/>
            <a:r>
              <a:rPr lang="en-US" sz="1400" dirty="0"/>
              <a:t>Sphinx 5.2.1</a:t>
            </a:r>
          </a:p>
          <a:p>
            <a:r>
              <a:rPr lang="en-US" sz="1400" dirty="0"/>
              <a:t>VS Code 1.87</a:t>
            </a:r>
          </a:p>
          <a:p>
            <a:r>
              <a:rPr lang="en-US" sz="1400" dirty="0"/>
              <a:t>Code coverage: ~30%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ACA16-A0DE-A159-B661-61628B04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508835-D061-8BA3-BD34-EBC924715BF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6636595" y="1268413"/>
            <a:ext cx="4751286" cy="5113337"/>
          </a:xfrm>
        </p:spPr>
      </p:pic>
    </p:spTree>
    <p:extLst>
      <p:ext uri="{BB962C8B-B14F-4D97-AF65-F5344CB8AC3E}">
        <p14:creationId xmlns:p14="http://schemas.microsoft.com/office/powerpoint/2010/main" val="32746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2B3EAB-ED6B-FCE2-6728-30ED8368F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400" dirty="0"/>
              <a:t>Repo on </a:t>
            </a:r>
            <a:r>
              <a:rPr lang="en-US" sz="1400" dirty="0">
                <a:hlinkClick r:id="rId3" invalidUrl="https:///"/>
              </a:rPr>
              <a:t>GitLab</a:t>
            </a:r>
            <a:endParaRPr lang="en-US" sz="1400" dirty="0"/>
          </a:p>
          <a:p>
            <a:r>
              <a:rPr lang="en-US" sz="1400" dirty="0"/>
              <a:t>Ticket-driven approach with feature branches and merge requests</a:t>
            </a:r>
          </a:p>
          <a:p>
            <a:r>
              <a:rPr lang="en-US" sz="1400" dirty="0"/>
              <a:t>Release notifications on </a:t>
            </a:r>
            <a:r>
              <a:rPr lang="en-US" sz="1400" dirty="0">
                <a:hlinkClick r:id="rId4" invalidUrl="https:///"/>
              </a:rPr>
              <a:t>Webex</a:t>
            </a:r>
            <a:endParaRPr lang="en-US" sz="1400" dirty="0"/>
          </a:p>
          <a:p>
            <a:pPr lvl="1"/>
            <a:r>
              <a:rPr lang="en-US" sz="1200" dirty="0"/>
              <a:t>A Git tag triggers (1) Python .</a:t>
            </a:r>
            <a:r>
              <a:rPr lang="en-US" sz="1200" dirty="0" err="1"/>
              <a:t>whl</a:t>
            </a:r>
            <a:r>
              <a:rPr lang="en-US" sz="1200" dirty="0"/>
              <a:t> creation (2) HTML doc and (3) executable generation (with </a:t>
            </a:r>
            <a:r>
              <a:rPr lang="en-US" sz="1200" dirty="0" err="1"/>
              <a:t>cx_Freeze</a:t>
            </a:r>
            <a:r>
              <a:rPr lang="en-US" sz="1200" dirty="0"/>
              <a:t>)</a:t>
            </a:r>
          </a:p>
          <a:p>
            <a:pPr lvl="1"/>
            <a:r>
              <a:rPr lang="en-US" sz="1200" dirty="0">
                <a:hlinkClick r:id="rId5"/>
              </a:rPr>
              <a:t>https://gitlab.acme.com/pss/ifxapp/-/releases</a:t>
            </a:r>
            <a:endParaRPr lang="en-US" sz="1200" dirty="0"/>
          </a:p>
          <a:p>
            <a:r>
              <a:rPr lang="en-US" sz="1400" dirty="0"/>
              <a:t>HTML documentation (currently not uploaded to Artifactory)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Dev tools:</a:t>
            </a:r>
          </a:p>
          <a:p>
            <a:r>
              <a:rPr lang="en-US" sz="1400" dirty="0"/>
              <a:t>Python 3.9</a:t>
            </a:r>
          </a:p>
          <a:p>
            <a:pPr lvl="1"/>
            <a:r>
              <a:rPr lang="en-US" sz="1400" dirty="0"/>
              <a:t>pre-commit 3.7.1</a:t>
            </a:r>
          </a:p>
          <a:p>
            <a:pPr lvl="1"/>
            <a:r>
              <a:rPr lang="en-US" sz="1400" dirty="0" err="1"/>
              <a:t>cx_Freeze</a:t>
            </a:r>
            <a:r>
              <a:rPr lang="en-US" sz="1400" dirty="0"/>
              <a:t> 7.2.2</a:t>
            </a:r>
          </a:p>
          <a:p>
            <a:pPr lvl="1"/>
            <a:r>
              <a:rPr lang="en-US" sz="1400" dirty="0" err="1"/>
              <a:t>pytest</a:t>
            </a:r>
            <a:r>
              <a:rPr lang="en-US" sz="1400" dirty="0"/>
              <a:t> 8.2.1</a:t>
            </a:r>
          </a:p>
          <a:p>
            <a:pPr lvl="1"/>
            <a:r>
              <a:rPr lang="en-US" sz="1400" dirty="0"/>
              <a:t>ruff 0.7.1</a:t>
            </a:r>
          </a:p>
          <a:p>
            <a:pPr lvl="1"/>
            <a:r>
              <a:rPr lang="en-US" sz="1400" dirty="0"/>
              <a:t>Sphinx 5.2.1</a:t>
            </a:r>
          </a:p>
          <a:p>
            <a:r>
              <a:rPr lang="en-US" sz="1400" dirty="0"/>
              <a:t>VS Code 1.87</a:t>
            </a:r>
          </a:p>
          <a:p>
            <a:r>
              <a:rPr lang="en-US" sz="1400" dirty="0"/>
              <a:t>Code coverage: ~30%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B57578-6D21-8F04-F481-EC06D4B288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782" y="2392328"/>
            <a:ext cx="1209248" cy="12092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CACA16-A0DE-A159-B661-61628B04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278292-D9DE-DE98-C10A-957D6D6A4D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2344" y="4439621"/>
            <a:ext cx="1230189" cy="123018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CEB7129-2F0E-2172-E9A7-87599A1C98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8844" y="1777071"/>
            <a:ext cx="1111447" cy="121988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AB7539-3B30-C03B-C50D-90AC67697F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76520" y="3429000"/>
            <a:ext cx="763911" cy="9334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FEFB466-3023-255C-C68D-69E3B375EB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1910" y="3998908"/>
            <a:ext cx="1259182" cy="8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6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D949B-913A-5264-7634-EE35C4D8FB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Current focus:</a:t>
            </a:r>
          </a:p>
          <a:p>
            <a:pPr lvl="1"/>
            <a:r>
              <a:rPr lang="en-US" dirty="0"/>
              <a:t>Get stable release out the door with minimal feature set to unblock projects.</a:t>
            </a:r>
          </a:p>
          <a:p>
            <a:r>
              <a:rPr lang="en-US" b="1" dirty="0"/>
              <a:t>Next:</a:t>
            </a:r>
          </a:p>
          <a:p>
            <a:pPr lvl="1"/>
            <a:r>
              <a:rPr lang="en-US" dirty="0"/>
              <a:t>Code refactoring (use design patterns, mitigate technical depts etc.)</a:t>
            </a:r>
          </a:p>
          <a:p>
            <a:pPr lvl="1"/>
            <a:r>
              <a:rPr lang="en-US" dirty="0"/>
              <a:t>Increase code coverage (even for a GUI project it is too low)</a:t>
            </a:r>
          </a:p>
          <a:p>
            <a:pPr lvl="1"/>
            <a:r>
              <a:rPr lang="en-US" dirty="0"/>
              <a:t>Implement new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DB043-B094-F79C-9D6F-BD4B228A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16250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5360" y="2134800"/>
            <a:ext cx="8137525" cy="683369"/>
          </a:xfrm>
        </p:spPr>
        <p:txBody>
          <a:bodyPr/>
          <a:lstStyle/>
          <a:p>
            <a:r>
              <a:rPr lang="de-DE" dirty="0"/>
              <a:t>Ifxapp: Demos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8397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BD9048-C813-D68A-CF09-479D3FF8A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Demos can be found under </a:t>
            </a:r>
            <a:r>
              <a:rPr lang="en-US" dirty="0" err="1">
                <a:hlinkClick r:id="rId3" invalidUrl="https:///"/>
              </a:rPr>
              <a:t>src</a:t>
            </a:r>
            <a:r>
              <a:rPr lang="en-US" dirty="0">
                <a:hlinkClick r:id="rId4" invalidUrl="https:///"/>
              </a:rPr>
              <a:t>/</a:t>
            </a:r>
            <a:r>
              <a:rPr lang="en-US" dirty="0" err="1">
                <a:hlinkClick r:id="rId5" invalidUrl="https:///"/>
              </a:rPr>
              <a:t>ifxapp</a:t>
            </a:r>
            <a:r>
              <a:rPr lang="en-US" dirty="0">
                <a:hlinkClick r:id="rId6" invalidUrl="https:///"/>
              </a:rPr>
              <a:t>/examples/</a:t>
            </a:r>
            <a:r>
              <a:rPr lang="en-US" dirty="0"/>
              <a:t> folder:</a:t>
            </a:r>
          </a:p>
          <a:p>
            <a:r>
              <a:rPr lang="en-US" dirty="0">
                <a:hlinkClick r:id="rId7" invalidUrl="https:///"/>
              </a:rPr>
              <a:t>event_file_and_websocket_reader_example.py</a:t>
            </a:r>
            <a:endParaRPr lang="en-US" dirty="0"/>
          </a:p>
          <a:p>
            <a:r>
              <a:rPr lang="en-US" dirty="0"/>
              <a:t>presence_example.py</a:t>
            </a:r>
          </a:p>
          <a:p>
            <a:r>
              <a:rPr lang="en-US" dirty="0"/>
              <a:t>smartar_motion_detector_example.py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CA9AB0-78D9-9FAF-75C3-03E3CD17DA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438" y="1857207"/>
            <a:ext cx="5689600" cy="39357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C20507-CE69-AD49-070C-45873E56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306530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BD9048-C813-D68A-CF09-479D3FF8A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Demos can be found under </a:t>
            </a:r>
            <a:r>
              <a:rPr lang="en-US" dirty="0" err="1">
                <a:hlinkClick r:id="rId3" invalidUrl="https:///"/>
              </a:rPr>
              <a:t>src</a:t>
            </a:r>
            <a:r>
              <a:rPr lang="en-US" dirty="0">
                <a:hlinkClick r:id="rId4" invalidUrl="https:///"/>
              </a:rPr>
              <a:t>/</a:t>
            </a:r>
            <a:r>
              <a:rPr lang="en-US" dirty="0" err="1">
                <a:hlinkClick r:id="rId5" invalidUrl="https:///"/>
              </a:rPr>
              <a:t>ifxapp</a:t>
            </a:r>
            <a:r>
              <a:rPr lang="en-US" dirty="0">
                <a:hlinkClick r:id="rId6" invalidUrl="https:///"/>
              </a:rPr>
              <a:t>/examples/</a:t>
            </a:r>
            <a:r>
              <a:rPr lang="en-US" dirty="0"/>
              <a:t> folder:</a:t>
            </a:r>
          </a:p>
          <a:p>
            <a:r>
              <a:rPr lang="en-US" dirty="0"/>
              <a:t>event_file_and_websocket_reader_example.py</a:t>
            </a:r>
          </a:p>
          <a:p>
            <a:r>
              <a:rPr lang="en-US" dirty="0">
                <a:hlinkClick r:id="rId7" invalidUrl="https:///"/>
              </a:rPr>
              <a:t>presence_example.py</a:t>
            </a:r>
            <a:endParaRPr lang="en-US" dirty="0"/>
          </a:p>
          <a:p>
            <a:r>
              <a:rPr lang="en-US" dirty="0"/>
              <a:t>smartar_motion_detector_example.py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CA9AB0-78D9-9FAF-75C3-03E3CD17DA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438" y="1857207"/>
            <a:ext cx="5689600" cy="39357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C20507-CE69-AD49-070C-45873E56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24725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BD9048-C813-D68A-CF09-479D3FF8A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Demos can be found under </a:t>
            </a:r>
            <a:r>
              <a:rPr lang="en-US" dirty="0" err="1">
                <a:hlinkClick r:id="rId3" invalidUrl="https:///"/>
              </a:rPr>
              <a:t>src</a:t>
            </a:r>
            <a:r>
              <a:rPr lang="en-US" dirty="0">
                <a:hlinkClick r:id="rId4" invalidUrl="https:///"/>
              </a:rPr>
              <a:t>/</a:t>
            </a:r>
            <a:r>
              <a:rPr lang="en-US" dirty="0" err="1">
                <a:hlinkClick r:id="rId5" invalidUrl="https:///"/>
              </a:rPr>
              <a:t>ifxapp</a:t>
            </a:r>
            <a:r>
              <a:rPr lang="en-US" dirty="0">
                <a:hlinkClick r:id="rId6" invalidUrl="https:///"/>
              </a:rPr>
              <a:t>/examples/</a:t>
            </a:r>
            <a:r>
              <a:rPr lang="en-US" dirty="0"/>
              <a:t> folder:</a:t>
            </a:r>
          </a:p>
          <a:p>
            <a:r>
              <a:rPr lang="en-US" dirty="0"/>
              <a:t>event_file_and_websocket_reader_example.py</a:t>
            </a:r>
          </a:p>
          <a:p>
            <a:r>
              <a:rPr lang="en-US" dirty="0"/>
              <a:t>presence_example.py</a:t>
            </a:r>
          </a:p>
          <a:p>
            <a:r>
              <a:rPr lang="en-US" dirty="0">
                <a:hlinkClick r:id="rId7" invalidUrl="https:///"/>
              </a:rPr>
              <a:t>smartar_motion_detector_example.py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CA9AB0-78D9-9FAF-75C3-03E3CD17DA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438" y="1857207"/>
            <a:ext cx="5689600" cy="337199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C20507-CE69-AD49-070C-45873E56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80197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AF6B8A5-3E24-70E4-87BC-BE9F569D3E1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34434" y="1268413"/>
            <a:ext cx="11521017" cy="1655999"/>
            <a:chOff x="334434" y="1268413"/>
            <a:chExt cx="11521017" cy="1655999"/>
          </a:xfrm>
        </p:grpSpPr>
        <p:sp>
          <p:nvSpPr>
            <p:cNvPr id="5" name="MIO_AGENDA_ELEMENT_TITEL_1">
              <a:hlinkClick r:id="rId14" action="ppaction://hlinksldjump"/>
              <a:extLst>
                <a:ext uri="{FF2B5EF4-FFF2-40B4-BE49-F238E27FC236}">
                  <a16:creationId xmlns:a16="http://schemas.microsoft.com/office/drawing/2014/main" id="{DE974DD5-13CB-4366-21D8-7F63E680F80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1235076" y="1268413"/>
              <a:ext cx="9792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9E6E6"/>
                  </a:solidFill>
                </a14:hiddenFill>
              </a:ext>
            </a:extLst>
          </p:spPr>
          <p:txBody>
            <a:bodyPr vert="horz" wrap="none" lIns="0" tIns="36000" rIns="3600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1800">
                  <a:latin typeface="+mn-lt"/>
                </a:rPr>
                <a:t>Motivation</a:t>
              </a:r>
              <a:endParaRPr lang="de-DE" sz="1800" dirty="0">
                <a:latin typeface="+mn-lt"/>
              </a:endParaRPr>
            </a:p>
          </p:txBody>
        </p:sp>
        <p:sp>
          <p:nvSpPr>
            <p:cNvPr id="6" name="MIO_AGENDA_ELEMENT_ELEMENTNUMBER_1">
              <a:hlinkClick r:id="rId14" action="ppaction://hlinksldjump"/>
              <a:extLst>
                <a:ext uri="{FF2B5EF4-FFF2-40B4-BE49-F238E27FC236}">
                  <a16:creationId xmlns:a16="http://schemas.microsoft.com/office/drawing/2014/main" id="{62E99B9E-3973-7EB8-65BD-8E55E133AEA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34434" y="1268413"/>
              <a:ext cx="503937" cy="504000"/>
            </a:xfrm>
            <a:prstGeom prst="ellipse">
              <a:avLst/>
            </a:prstGeom>
            <a:solidFill>
              <a:schemeClr val="accent1"/>
            </a:solidFill>
          </p:spPr>
          <p:txBody>
            <a:bodyPr vert="horz" wrap="none" lIns="0" tIns="36000" rIns="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b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1</a:t>
              </a:r>
              <a:endParaRPr lang="de-DE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" name="MIO_AGENDA_ELEMENT_PAGENUMBER_1">
              <a:hlinkClick r:id="rId14" action="ppaction://hlinksldjump"/>
              <a:extLst>
                <a:ext uri="{FF2B5EF4-FFF2-40B4-BE49-F238E27FC236}">
                  <a16:creationId xmlns:a16="http://schemas.microsoft.com/office/drawing/2014/main" id="{E6967D18-4EFF-A3E5-7CC3-288DE0F3F856}"/>
                </a:ext>
              </a:extLst>
            </p:cNvPr>
            <p:cNvSpPr txBox="1"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11026666" y="1268413"/>
              <a:ext cx="828785" cy="504000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lvl="1" algn="r"/>
              <a:r>
                <a:rPr lang="de-DE" sz="1800">
                  <a:latin typeface="+mn-lt"/>
                </a:rPr>
                <a:t>3</a:t>
              </a:r>
              <a:endParaRPr lang="de-DE" sz="1800" dirty="0">
                <a:latin typeface="+mn-lt"/>
              </a:endParaRPr>
            </a:p>
          </p:txBody>
        </p:sp>
        <p:sp>
          <p:nvSpPr>
            <p:cNvPr id="8" name="MIO_AGENDA_ELEMENT_TITEL_2">
              <a:hlinkClick r:id="rId15" action="ppaction://hlinksldjump"/>
              <a:extLst>
                <a:ext uri="{FF2B5EF4-FFF2-40B4-BE49-F238E27FC236}">
                  <a16:creationId xmlns:a16="http://schemas.microsoft.com/office/drawing/2014/main" id="{F904FF9C-078D-AEE4-291F-C8673FE43193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1235076" y="1844412"/>
              <a:ext cx="9792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9E6E6"/>
                  </a:solidFill>
                </a14:hiddenFill>
              </a:ext>
            </a:extLst>
          </p:spPr>
          <p:txBody>
            <a:bodyPr vert="horz" wrap="none" lIns="0" tIns="36000" rIns="3600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1800">
                  <a:latin typeface="+mn-lt"/>
                </a:rPr>
                <a:t>Ifxapp: Overview</a:t>
              </a:r>
              <a:endParaRPr lang="de-DE" sz="1800" dirty="0">
                <a:latin typeface="+mn-lt"/>
              </a:endParaRPr>
            </a:p>
          </p:txBody>
        </p:sp>
        <p:sp>
          <p:nvSpPr>
            <p:cNvPr id="9" name="MIO_AGENDA_ELEMENT_ELEMENTNUMBER_2">
              <a:hlinkClick r:id="rId15" action="ppaction://hlinksldjump"/>
              <a:extLst>
                <a:ext uri="{FF2B5EF4-FFF2-40B4-BE49-F238E27FC236}">
                  <a16:creationId xmlns:a16="http://schemas.microsoft.com/office/drawing/2014/main" id="{500D687F-0DCF-946D-C83B-864F97C75CA0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334434" y="1844412"/>
              <a:ext cx="503937" cy="504000"/>
            </a:xfrm>
            <a:prstGeom prst="ellipse">
              <a:avLst/>
            </a:prstGeom>
            <a:solidFill>
              <a:schemeClr val="accent1"/>
            </a:solidFill>
          </p:spPr>
          <p:txBody>
            <a:bodyPr vert="horz" wrap="none" lIns="0" tIns="36000" rIns="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b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2</a:t>
              </a:r>
              <a:endParaRPr lang="de-DE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MIO_AGENDA_ELEMENT_PAGENUMBER_2">
              <a:hlinkClick r:id="rId15" action="ppaction://hlinksldjump"/>
              <a:extLst>
                <a:ext uri="{FF2B5EF4-FFF2-40B4-BE49-F238E27FC236}">
                  <a16:creationId xmlns:a16="http://schemas.microsoft.com/office/drawing/2014/main" id="{1BBF913D-DCB8-EC34-ADD6-288FF65747BE}"/>
                </a:ext>
              </a:extLst>
            </p:cNvPr>
            <p:cNvSpPr txBox="1">
              <a:spLocks/>
            </p:cNvSpPr>
            <p:nvPr>
              <p:custDataLst>
                <p:tags r:id="rId8"/>
              </p:custDataLst>
            </p:nvPr>
          </p:nvSpPr>
          <p:spPr>
            <a:xfrm>
              <a:off x="11026666" y="1844412"/>
              <a:ext cx="828785" cy="504000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lvl="1" algn="r"/>
              <a:r>
                <a:rPr lang="de-DE" sz="1800">
                  <a:latin typeface="+mn-lt"/>
                </a:rPr>
                <a:t>7</a:t>
              </a:r>
              <a:endParaRPr lang="de-DE" sz="1800" dirty="0">
                <a:latin typeface="+mn-lt"/>
              </a:endParaRPr>
            </a:p>
          </p:txBody>
        </p:sp>
        <p:sp>
          <p:nvSpPr>
            <p:cNvPr id="11" name="MIO_AGENDA_ELEMENT_TITEL_3">
              <a:hlinkClick r:id="rId16" action="ppaction://hlinksldjump"/>
              <a:extLst>
                <a:ext uri="{FF2B5EF4-FFF2-40B4-BE49-F238E27FC236}">
                  <a16:creationId xmlns:a16="http://schemas.microsoft.com/office/drawing/2014/main" id="{2B80140F-A7AA-109F-0224-E82A8720125B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1235076" y="2420412"/>
              <a:ext cx="9792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9E6E6"/>
                  </a:solidFill>
                </a14:hiddenFill>
              </a:ext>
            </a:extLst>
          </p:spPr>
          <p:txBody>
            <a:bodyPr vert="horz" wrap="none" lIns="0" tIns="36000" rIns="3600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1800" dirty="0">
                  <a:latin typeface="+mn-lt"/>
                </a:rPr>
                <a:t>Ifxapp: Demos</a:t>
              </a:r>
            </a:p>
          </p:txBody>
        </p:sp>
        <p:sp>
          <p:nvSpPr>
            <p:cNvPr id="12" name="MIO_AGENDA_ELEMENT_ELEMENTNUMBER_3">
              <a:hlinkClick r:id="rId16" action="ppaction://hlinksldjump"/>
              <a:extLst>
                <a:ext uri="{FF2B5EF4-FFF2-40B4-BE49-F238E27FC236}">
                  <a16:creationId xmlns:a16="http://schemas.microsoft.com/office/drawing/2014/main" id="{0EFF47C0-1796-2C18-C55C-42E807CA2DFB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334434" y="2420412"/>
              <a:ext cx="503937" cy="504000"/>
            </a:xfrm>
            <a:prstGeom prst="ellipse">
              <a:avLst/>
            </a:prstGeom>
            <a:solidFill>
              <a:schemeClr val="accent1"/>
            </a:solidFill>
          </p:spPr>
          <p:txBody>
            <a:bodyPr vert="horz" wrap="none" lIns="0" tIns="36000" rIns="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b="1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3</a:t>
              </a:r>
              <a:endParaRPr lang="de-DE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MIO_AGENDA_ELEMENT_PAGENUMBER_3">
              <a:hlinkClick r:id="rId16" action="ppaction://hlinksldjump"/>
              <a:extLst>
                <a:ext uri="{FF2B5EF4-FFF2-40B4-BE49-F238E27FC236}">
                  <a16:creationId xmlns:a16="http://schemas.microsoft.com/office/drawing/2014/main" id="{ACCC891C-5A5E-EF2F-B564-93B7D768D025}"/>
                </a:ext>
              </a:extLst>
            </p:cNvPr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11026666" y="2420412"/>
              <a:ext cx="828785" cy="504000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rm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585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917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754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8339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lvl="1" algn="r"/>
              <a:r>
                <a:rPr lang="de-DE" sz="1800">
                  <a:latin typeface="+mn-lt"/>
                </a:rPr>
                <a:t>16</a:t>
              </a:r>
              <a:endParaRPr lang="de-DE" sz="1800" dirty="0">
                <a:latin typeface="+mn-l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25827E-9ED0-9DAB-CAA6-420C2729451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5360" y="188720"/>
            <a:ext cx="9613068" cy="720000"/>
          </a:xfrm>
        </p:spPr>
        <p:txBody>
          <a:bodyPr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7634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18C91-C0D4-69E4-4397-A37B44B23E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out </a:t>
            </a:r>
            <a:r>
              <a:rPr lang="en-US" dirty="0" err="1"/>
              <a:t>ifxapp</a:t>
            </a:r>
            <a:r>
              <a:rPr lang="en-US" dirty="0"/>
              <a:t> applications and GUI widgets: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Clone and initialize the repo and install </a:t>
            </a:r>
            <a:r>
              <a:rPr lang="en-US" dirty="0" err="1"/>
              <a:t>ifxapp</a:t>
            </a:r>
            <a:r>
              <a:rPr lang="en-US" dirty="0"/>
              <a:t> Python dependencies from `requirements.txt`</a:t>
            </a:r>
            <a:br>
              <a:rPr lang="en-US" dirty="0"/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git@gitlab.acme.com:pss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ifxapp.git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ifxapp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./scripts/configure_repo.sh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code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vscode.code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-workspace &amp;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/>
              <a:t>Note: On Windows, use "Git Bash for Windows" to execute these commands.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Start a demo application:</a:t>
            </a:r>
            <a:br>
              <a:rPr lang="en-US" dirty="0"/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source .venv-3.9/Scripts/activate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src/ifxapp/examples/event_file_and_websocket_reader_example.py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Start individual </a:t>
            </a:r>
            <a:r>
              <a:rPr lang="en-US" dirty="0" err="1"/>
              <a:t>ifxapp</a:t>
            </a:r>
            <a:r>
              <a:rPr lang="en-US" dirty="0"/>
              <a:t> widgets, for instance:</a:t>
            </a:r>
            <a:br>
              <a:rPr lang="en-US" dirty="0"/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source .venv-3.9/Scripts/activate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src/ifxapp/gui/event_consumers/segment_plot.py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AADEF-80D3-562B-A62E-B9C551F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44857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5360" y="2134800"/>
            <a:ext cx="8137525" cy="683369"/>
          </a:xfrm>
        </p:spPr>
        <p:txBody>
          <a:bodyPr/>
          <a:lstStyle/>
          <a:p>
            <a:r>
              <a:rPr lang="de-DE"/>
              <a:t>Motivation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320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B87B8B-5BAD-10CD-A56D-284BA4384F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Current status: PSS RFS develops </a:t>
            </a:r>
            <a:r>
              <a:rPr lang="en-US" b="1" dirty="0"/>
              <a:t>different applications</a:t>
            </a:r>
            <a:r>
              <a:rPr lang="en-US" dirty="0"/>
              <a:t> (</a:t>
            </a:r>
            <a:r>
              <a:rPr lang="en-US" dirty="0" err="1"/>
              <a:t>SmartTV</a:t>
            </a:r>
            <a:r>
              <a:rPr lang="en-US" dirty="0"/>
              <a:t>, Air Condition, Security Camera &amp; Doorbell), in </a:t>
            </a:r>
            <a:r>
              <a:rPr lang="en-US" b="1" dirty="0"/>
              <a:t>different teams</a:t>
            </a:r>
            <a:r>
              <a:rPr lang="en-US" dirty="0"/>
              <a:t> spread </a:t>
            </a:r>
            <a:r>
              <a:rPr lang="en-US" b="1" dirty="0"/>
              <a:t>around the globe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/>
              <a:t>How to lift synergies between these development efforts?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D1036-4D5E-CFD9-80C9-2A6B107C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</a:t>
            </a:r>
            <a:r>
              <a:rPr lang="en-US" dirty="0" err="1"/>
              <a:t>Ifxapp</a:t>
            </a:r>
            <a:r>
              <a:rPr lang="en-US" dirty="0"/>
              <a:t> </a:t>
            </a:r>
          </a:p>
        </p:txBody>
      </p:sp>
      <p:pic>
        <p:nvPicPr>
          <p:cNvPr id="14" name="Picture 13" descr="Firemen in a huddle">
            <a:extLst>
              <a:ext uri="{FF2B5EF4-FFF2-40B4-BE49-F238E27FC236}">
                <a16:creationId xmlns:a16="http://schemas.microsoft.com/office/drawing/2014/main" id="{36838130-C3A2-EEB4-027C-67C5C72D5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37" y="3717032"/>
            <a:ext cx="3637316" cy="24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2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B87B8B-5BAD-10CD-A56D-284BA4384F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By providing a </a:t>
            </a: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reusable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 GUI library for radar data visualization!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61068-1360-632D-7C96-55D1A034E3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algn="l" defTabSz="5760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827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Benefits:</a:t>
            </a:r>
          </a:p>
          <a:p>
            <a:pPr>
              <a:buClr>
                <a:srgbClr val="0A8276"/>
              </a:buClr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Common look &amp; feel</a:t>
            </a:r>
          </a:p>
          <a:p>
            <a:pPr>
              <a:buClr>
                <a:srgbClr val="0A8276"/>
              </a:buClr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Can be used across different projects</a:t>
            </a:r>
          </a:p>
          <a:p>
            <a:pPr>
              <a:buClr>
                <a:srgbClr val="0A8276"/>
              </a:buClr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Builds up abstractions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I.e., embedded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devs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 can focus on data communication, algo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devs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 on algo development etc.</a:t>
            </a:r>
          </a:p>
          <a:p>
            <a:pPr marL="0" marR="0" lvl="0" indent="0" algn="l" defTabSz="5760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827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D1036-4D5E-CFD9-80C9-2A6B107C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</a:t>
            </a:r>
            <a:r>
              <a:rPr lang="en-US" dirty="0" err="1"/>
              <a:t>Ifxapp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4CB5D-6627-C2F2-BEB3-286C6A324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36" y="2464962"/>
            <a:ext cx="5687999" cy="39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0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E94562-74DC-D8D4-3D3D-6116080743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application</a:t>
            </a:r>
            <a:r>
              <a:rPr lang="en-US" dirty="0"/>
              <a:t> usually runs on a microcontroller (MCU) and </a:t>
            </a:r>
            <a:r>
              <a:rPr lang="en-US" b="1" dirty="0"/>
              <a:t>consists of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algorithm</a:t>
            </a:r>
            <a:r>
              <a:rPr lang="en-US" dirty="0"/>
              <a:t>* which processes data from a radar sensor (</a:t>
            </a:r>
            <a:r>
              <a:rPr lang="en-US" dirty="0" err="1"/>
              <a:t>Smartar</a:t>
            </a:r>
            <a:r>
              <a:rPr lang="en-US" dirty="0"/>
              <a:t>) and</a:t>
            </a:r>
          </a:p>
          <a:p>
            <a:pPr lvl="1"/>
            <a:r>
              <a:rPr lang="en-US" b="1" dirty="0"/>
              <a:t>Code to communicate</a:t>
            </a:r>
            <a:r>
              <a:rPr lang="en-US" dirty="0"/>
              <a:t> to a PC and to the actual radar sensor.</a:t>
            </a:r>
          </a:p>
          <a:p>
            <a:pPr lvl="1"/>
            <a:endParaRPr lang="en-US" dirty="0"/>
          </a:p>
          <a:p>
            <a:pPr marL="0" marR="0" lvl="0" indent="0" algn="l" defTabSz="5760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827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* The algorithm is usually implemented in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Matlab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 and converted to C by using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Matlab's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cs typeface="Arial"/>
              </a:rPr>
              <a:t> code generation feature.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application is usually also </a:t>
            </a:r>
            <a:r>
              <a:rPr lang="en-US" b="1" dirty="0"/>
              <a:t>complemented by</a:t>
            </a:r>
            <a:r>
              <a:rPr lang="en-US" dirty="0"/>
              <a:t> a small </a:t>
            </a:r>
            <a:r>
              <a:rPr lang="en-US" b="1" dirty="0"/>
              <a:t>Python-based GUI</a:t>
            </a:r>
            <a:r>
              <a:rPr lang="en-US" dirty="0"/>
              <a:t> to visualize the radar data on host side.</a:t>
            </a:r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FEE42-731A-BF3E-FFD2-6E2DC02D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8274AA-6507-FA1A-87F6-7EBF45F1DCD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13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0EAA2B4-78ED-F738-CE1C-9C75A09C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60" y="1988840"/>
            <a:ext cx="5689600" cy="156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5BED6-2437-3D59-421B-D6CD33919297}"/>
              </a:ext>
            </a:extLst>
          </p:cNvPr>
          <p:cNvSpPr txBox="1"/>
          <p:nvPr/>
        </p:nvSpPr>
        <p:spPr bwMode="auto">
          <a:xfrm>
            <a:off x="6987652" y="3886696"/>
            <a:ext cx="4065215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z="1800" kern="0" dirty="0">
                <a:latin typeface="+mn-lt"/>
              </a:rPr>
              <a:t>Hardware components of an application</a:t>
            </a:r>
            <a:endParaRPr lang="en-US" sz="1800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17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5360" y="2134800"/>
            <a:ext cx="8137525" cy="683369"/>
          </a:xfrm>
        </p:spPr>
        <p:txBody>
          <a:bodyPr/>
          <a:lstStyle/>
          <a:p>
            <a:r>
              <a:rPr lang="de-DE"/>
              <a:t>Ifxapp: Overview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42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05384-B30F-E951-FCD8-0BCFAB136A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Ifxapp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Offers </a:t>
            </a:r>
            <a:r>
              <a:rPr lang="en-US" b="1" dirty="0"/>
              <a:t>Qt GUI widgets</a:t>
            </a:r>
            <a:r>
              <a:rPr lang="en-US" dirty="0"/>
              <a:t> with a common look-and-feel to visualize algorithm events defined in </a:t>
            </a:r>
            <a:r>
              <a:rPr lang="en-US" dirty="0" err="1">
                <a:hlinkClick r:id="rId3" invalidUrl="https:///"/>
              </a:rPr>
              <a:t>ifxalgoapi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I.e., </a:t>
            </a:r>
            <a:r>
              <a:rPr lang="en-US" dirty="0" err="1"/>
              <a:t>ifxapp</a:t>
            </a:r>
            <a:r>
              <a:rPr lang="en-US" dirty="0"/>
              <a:t> consumes </a:t>
            </a:r>
            <a:r>
              <a:rPr lang="en-US" dirty="0" err="1"/>
              <a:t>ifxalgoapi</a:t>
            </a:r>
            <a:r>
              <a:rPr lang="en-US" dirty="0"/>
              <a:t> events instead of ADC raw data!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49A31-DF19-B148-F7AB-4DA02F22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2A7389-B148-331C-F8DA-9C4E01B6CF8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9502" y="1268413"/>
            <a:ext cx="3227661" cy="403279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8E37AB-AF20-C331-478D-7BC7F473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0820" y="4409248"/>
            <a:ext cx="3156379" cy="20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3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05384-B30F-E951-FCD8-0BCFAB136A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Ifxapp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Offers Qt GUI widgets with a common look-and-feel to visualize algorithm events defined in </a:t>
            </a:r>
            <a:r>
              <a:rPr lang="en-US" dirty="0" err="1">
                <a:hlinkClick r:id="rId3" invalidUrl="https:///"/>
              </a:rPr>
              <a:t>ifxalgoapi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I.e., </a:t>
            </a:r>
            <a:r>
              <a:rPr lang="en-US" dirty="0" err="1"/>
              <a:t>ifxapp</a:t>
            </a:r>
            <a:r>
              <a:rPr lang="en-US" dirty="0"/>
              <a:t> consumes </a:t>
            </a:r>
            <a:r>
              <a:rPr lang="en-US" dirty="0" err="1"/>
              <a:t>ifxalgoapi</a:t>
            </a:r>
            <a:r>
              <a:rPr lang="en-US" dirty="0"/>
              <a:t> events instead of ADC raw data!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Allows to quickly build </a:t>
            </a:r>
            <a:r>
              <a:rPr lang="en-US" b="1" dirty="0"/>
              <a:t>GUI main windows</a:t>
            </a:r>
            <a:r>
              <a:rPr lang="en-US" dirty="0"/>
              <a:t> for customer demos but also during algorithm development.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49A31-DF19-B148-F7AB-4DA02F22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7C5A63-E4A6-5B58-A728-687EE30A2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438" y="1855969"/>
            <a:ext cx="5689600" cy="3938225"/>
          </a:xfrm>
        </p:spPr>
      </p:pic>
    </p:spTree>
    <p:extLst>
      <p:ext uri="{BB962C8B-B14F-4D97-AF65-F5344CB8AC3E}">
        <p14:creationId xmlns:p14="http://schemas.microsoft.com/office/powerpoint/2010/main" val="39758547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  <p:tag name="EMPOWERCHARTSPROPERTIES_A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wAAAAAAAAAEAAAACQAAAF9pZD0kLl9pZAEDAAAAAAADAAAAAQADAAAAIwAAAENvbWJpSW5kZXg9JC5OYW1lICsgJ18nICsgJC5WZXJzaW9uAQUAAAAAAAUAAAABAAU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/////wUA/gsAAAAAAAAAAAAAIAD///////////////8AAAD///////////////8DAAAAAg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Q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UAAAACABAAC10GBAEGmsRCrWeMKWDzcgcEAAAAAAADAAAAAAADAAAAAwADAAIA////////BQAAAAMAEAAL1tOUau8zpU2NYkRIb9lDWQQAAAABAAMAAAACAAMAAAAEAAMAAAAAAAMAAAAEAAQAAgD///////8FAAAABAAQAAtU0aCsIfNqT7UjuaR5MIJhBAAAAAIAAwAAAAMAAwAAAAEAAwAAAAM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////8DAAMOAAAAAAAAAAAAAP////+DAIMAAAAFX2lkABAAAAAEXQYEAQaaxEKtZ4wpYPNyBwNEYXRhABsAAAAETGlua2VkU2hhcGVEYXRhAAUAAAAAAAJOYW1lABkAAABMaW5rZWRTaGFwZXNEYXRhUHJvcGVydHkAEFZlcnNpb24AAAAAAAlMYXN0V3JpdGUAQe86A4IBAAAAAQD/////gwCDAAAABV9pZAAQAAAABNbTlGrvM6VNjWJESG/ZQ1kDRGF0YQAbAAAABExpbmtlZFNoYXBlRGF0YQAFAAAAAAACTmFtZQAZAAAATGlua2VkU2hhcGVzRGF0YVByb3BlcnR5ABBWZXJzaW9uAAEAAAAJTGFzdFdyaXRlAPjPZFaOAQAAAAIA/////8YAxgAAAAVfaWQAEAAAAARU0aCsIfNqT7UjuaR5MIJhA0RhdGEAUwAAAAhQcmVzZW50YXRpb25TY2FubmVkRm9yTGlua2VkU2hhcGVzAAECTnVtYmVyRm9ybWF0U2VwYXJhdG9yTW9kZQAKAAAAQXV0b21hdGljAAACTmFtZQAkAAAATGlua2VkU2hhcGVQcmVzZW50YXRpb25TZXR0aW5nc0RhdGEAEFZlcnNpb24AAAAAAAlMYXN0V3JpdGUAWe86A4I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/////BQDVCwAAAAAAAAAAAAAgAf///////////////wAAAP///////////////wUAAAAEAP///////wUAAAAE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EAIAH///////////////8AAA7///////8F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CAAEBAwAAAAIA////////GgAGTGlua2VkU2hhcGVzRGF0YVByb3BlcnR5XzAEAAAAAAAFAAAABAAFAAAAAwADAAIBAwAAAAMA////////GgAGTGlua2VkU2hhcGVzRGF0YVByb3BlcnR5XzEEAAAAAQAFAAAAAgAFAAAAAQAFAAAABAD///////8EAAIBAwAAAAQA////////JQAGTGlua2VkU2hhcGVQcmVzZW50YXRpb25TZXR0aW5nc0RhdGFfMAQAAAACAAUAAAAAAAUAAAACAAUAAAAAAAUAAAAD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A"/>
  <p:tag name="EMPOWERCHARTSPROPERTIES_LASTWRITEDATE" val="638464432312502879"/>
  <p:tag name="EMPOWERCHARTSPROPERTIES_A_LENGTH" val="24576"/>
  <p:tag name="MIO_PRESENTATION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Final_ClaimMIOPlaceholderMapping.19MIOPlaceholderMapping-Infineon 16:9MIOPlaceholderMapping.FinalMIOPlaceholderMapping.1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AGENDA_ELEMENTNAME" val="MIO_AGENDA_OVERVIEW_SLIDE"/>
  <p:tag name="MIO_AGENDA_SHOW_SUBITEMS_LEVEL2_TAG" val="True"/>
  <p:tag name="MIO_AGENDA_SCALEMODE_FIT_TO_SLIDE_TAG" val="True"/>
  <p:tag name="MIO_AGENDA_CREATE_AGENDA_SLIDENUMBERS_TAG" val="True"/>
  <p:tag name="MIO_AGENDA_AUTOMATIC_UPDATE_TAG" val="True"/>
  <p:tag name="MIO_EKGUID" val="ef4b4f1d-6618-464a-b66c-d4f4252cfa03"/>
  <p:tag name="MIO_GUID" val="8a9841c6-be13-423f-b0fb-3228ad1a75bc"/>
  <p:tag name="MIO_VERSION" val="31.12.9999 23:59:59"/>
  <p:tag name="MIO_DBID" val="FDE84254-54DB-49E3-9A0E-CDE72035D530"/>
  <p:tag name="MIO_LASTDOWNLOADED" val="13.11.2024 11:23:06.349"/>
  <p:tag name="MIO_UPDATE" val="Fals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TITL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511eac06-60cf-4e2a-b262-cd729fbf75e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AGENDAPOINTSLIDE_SHAPE"/>
  <p:tag name="MIO_AGENDA_LEVEL_STRING" val="1"/>
  <p:tag name="MIO_AGENDA_ELEMENTNAME" val="Motivation"/>
  <p:tag name="MIO_AGENDA_EXPLICIT_ITEM_LEVEL_TAG" val="0"/>
  <p:tag name="MIO_AGENDA_NUMBER_STRING_TAG" val="1"/>
  <p:tag name="MIO_AGENDA_SHOW_SUBITEMS_LEVEL2_TAG" val="True"/>
  <p:tag name="MIO_AGENDA_SCALEMODE_FIT_TO_SLIDE_TAG" val="True"/>
  <p:tag name="MIO_AGENDA_CREATE_AGENDA_SLIDENUMBERS_TAG" val="True"/>
  <p:tag name="MIO_AGENDA_AUTOMATIC_UPDATE_TAG" val="True"/>
  <p:tag name="MIO_EKGUID" val="ef4b4f1d-6618-464a-b66c-d4f4252cfa03"/>
  <p:tag name="MIO_GUID" val="addc21df-724e-4c58-afd4-5a7cf411146e"/>
  <p:tag name="MIO_VERSION" val="31.12.9999 23:59:59"/>
  <p:tag name="MIO_DBID" val="FDE84254-54DB-49E3-9A0E-CDE72035D530"/>
  <p:tag name="MIO_LASTDOWNLOADED" val="13.11.2024 11:23:06.396"/>
  <p:tag name="MIO_UPDATE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511eac06-60cf-4e2a-b262-cd729fbf75e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AGENDAPOINTSLIDE_SHAPE"/>
  <p:tag name="MIO_AGENDA_LEVEL_STRING" val="2"/>
  <p:tag name="MIO_AGENDA_ELEMENTNAME" val="Ifxapp: Overview"/>
  <p:tag name="MIO_AGENDA_EXPLICIT_ITEM_LEVEL_TAG" val="0"/>
  <p:tag name="MIO_AGENDA_NUMBER_STRING_TAG" val="2"/>
  <p:tag name="MIO_AGENDA_SHOW_SUBITEMS_LEVEL2_TAG" val="True"/>
  <p:tag name="MIO_AGENDA_SCALEMODE_FIT_TO_SLIDE_TAG" val="True"/>
  <p:tag name="MIO_AGENDA_CREATE_AGENDA_SLIDENUMBERS_TAG" val="True"/>
  <p:tag name="MIO_AGENDA_AUTOMATIC_UPDATE_TAG" val="True"/>
  <p:tag name="MIO_EKGUID" val="ef4b4f1d-6618-464a-b66c-d4f4252cfa03"/>
  <p:tag name="MIO_GUID" val="2f61ba30-66c9-4c67-bd29-689cbbe9ee27"/>
  <p:tag name="MIO_VERSION" val="31.12.9999 23:59:59"/>
  <p:tag name="MIO_DBID" val="FDE84254-54DB-49E3-9A0E-CDE72035D530"/>
  <p:tag name="MIO_LASTDOWNLOADED" val="13.11.2024 11:23:06.607"/>
  <p:tag name="MIO_UPDATE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511eac06-60cf-4e2a-b262-cd729fbf75e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AGENDAPOINTSLIDE_SHAPE"/>
  <p:tag name="MIO_AGENDA_LEVEL_STRING" val="3"/>
  <p:tag name="MIO_AGENDA_ELEMENTNAME" val="Ifxapp: Demo"/>
  <p:tag name="MIO_AGENDA_EXPLICIT_ITEM_LEVEL_TAG" val="0"/>
  <p:tag name="MIO_AGENDA_NUMBER_STRING_TAG" val="3"/>
  <p:tag name="MIO_AGENDA_SHOW_SUBITEMS_LEVEL2_TAG" val="True"/>
  <p:tag name="MIO_AGENDA_SCALEMODE_FIT_TO_SLIDE_TAG" val="True"/>
  <p:tag name="MIO_AGENDA_CREATE_AGENDA_SLIDENUMBERS_TAG" val="True"/>
  <p:tag name="MIO_AGENDA_AUTOMATIC_UPDATE_TAG" val="True"/>
  <p:tag name="MIO_EKGUID" val="ef4b4f1d-6618-464a-b66c-d4f4252cfa03"/>
  <p:tag name="MIO_GUID" val="e80003d7-5909-4e59-97c4-f6d9f2953d7d"/>
  <p:tag name="MIO_VERSION" val="31.12.9999 23:59:59"/>
  <p:tag name="MIO_DBID" val="FDE84254-54DB-49E3-9A0E-CDE72035D530"/>
  <p:tag name="MIO_LASTDOWNLOADED" val="13.11.2024 11:23:06.617"/>
  <p:tag name="MIO_UPDATE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f8120ca7-cceb-428f-a7d0-f20ce9397e1b"/>
  <p:tag name="MIO_UPDATE" val="True"/>
  <p:tag name="MIO_DBID" val="FDE84254-54DB-49E3-9A0E-CDE72035D530"/>
  <p:tag name="MIO_OBJECTNAME" val="Infineon LCD 16:9"/>
  <p:tag name="MIO_SHOW_DATE" val="False"/>
  <p:tag name="MIO_SHOW_FOOTER" val="False"/>
  <p:tag name="MIO_SHOW_PAGENUMBER" val="False"/>
  <p:tag name="MIO_AVOID_BLANK_LAYOUT" val="False"/>
  <p:tag name="MIO_CD_LAYOUT_VALID_AREA" val="False"/>
  <p:tag name="MIO_EMBED_FONT" val="False"/>
  <p:tag name="MIO_MATCH_COLOR_SCHEME" val="True"/>
  <p:tag name="MIO_NUMBER_OF_VALID_LAYOUTS" val="20"/>
  <p:tag name="MIO_FALLBACK_LAYOUT" val="6"/>
  <p:tag name="MIO_VERSION" val="21.10.2024 09:35:17"/>
  <p:tag name="MIO_LASTDOWNLOADED" val="25.10.2024 09:16:03.530"/>
  <p:tag name="MIO_CONTENTTAG" val="31FNeEH/6Eu/4ztoiyaJsw=="/>
  <p:tag name="MIO_CDID" val="e2fc2f9e-d5cf-4311-b3a1-0559b8fd1ab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Infineon 16:9">
  <a:themeElements>
    <a:clrScheme name="Infineon 2023 - 2">
      <a:dk1>
        <a:srgbClr val="1D1D1D"/>
      </a:dk1>
      <a:lt1>
        <a:srgbClr val="FFFFFF"/>
      </a:lt1>
      <a:dk2>
        <a:srgbClr val="0A8276"/>
      </a:dk2>
      <a:lt2>
        <a:srgbClr val="8D8786"/>
      </a:lt2>
      <a:accent1>
        <a:srgbClr val="0A8276"/>
      </a:accent1>
      <a:accent2>
        <a:srgbClr val="575352"/>
      </a:accent2>
      <a:accent3>
        <a:srgbClr val="F97414"/>
      </a:accent3>
      <a:accent4>
        <a:srgbClr val="9BBA43"/>
      </a:accent4>
      <a:accent5>
        <a:srgbClr val="FCD442"/>
      </a:accent5>
      <a:accent6>
        <a:srgbClr val="9C216E"/>
      </a:accent6>
      <a:hlink>
        <a:srgbClr val="0A8276"/>
      </a:hlink>
      <a:folHlink>
        <a:srgbClr val="0A8276"/>
      </a:folHlink>
    </a:clrScheme>
    <a:fontScheme name="Infineon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defTabSz="576000" eaLnBrk="0" hangingPunct="0">
          <a:lnSpc>
            <a:spcPct val="120000"/>
          </a:lnSpc>
          <a:defRPr sz="1600" baseline="0" dirty="0">
            <a:solidFill>
              <a:schemeClr val="bg1"/>
            </a:solidFill>
            <a:latin typeface="+mn-lt"/>
            <a:ea typeface="+mn-ea"/>
            <a:cs typeface="+mn-cs"/>
          </a:defRPr>
        </a:defPPr>
      </a:lstStyle>
    </a:spDef>
    <a:lnDef>
      <a:spPr>
        <a:ln w="9525">
          <a:solidFill>
            <a:schemeClr val="bg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t" anchorCtr="0">
        <a:spAutoFit/>
      </a:bodyPr>
      <a:lstStyle>
        <a:defPPr marL="252000" marR="0" indent="-252000" algn="l" defTabSz="576000" eaLnBrk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>
            <a:schemeClr val="tx2"/>
          </a:buClr>
          <a:buSzTx/>
          <a:buFont typeface="Arial" panose="020B0604020202020204" pitchFamily="34" charset="0"/>
          <a:buChar char="‒"/>
          <a:tabLst/>
          <a:defRPr sz="1800" kern="0" baseline="0" dirty="0"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100">
      <a:srgbClr val="0A8276"/>
    </a:custClr>
    <a:custClr name="Ocean 80">
      <a:srgbClr val="3B9B91"/>
    </a:custClr>
    <a:custClr name="Ocean 60">
      <a:srgbClr val="6CB4AD"/>
    </a:custClr>
    <a:custClr name="Ocean 40">
      <a:srgbClr val="B8DEDA"/>
    </a:custClr>
    <a:custClr name="White">
      <a:srgbClr val="FFFFFF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Lawn Main">
      <a:srgbClr val="9BBA43"/>
    </a:custClr>
    <a:custClr name="Berry Main">
      <a:srgbClr val="9C216E"/>
    </a:custClr>
    <a:custClr name="Engineering Main">
      <a:srgbClr val="575352"/>
    </a:custClr>
    <a:custClr name="Sun Main">
      <a:srgbClr val="F97414"/>
    </a:custClr>
    <a:custClr name="Sand Main">
      <a:srgbClr val="FCD442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Lawn Light">
      <a:srgbClr val="B9D257"/>
    </a:custClr>
    <a:custClr name="Berry Light">
      <a:srgbClr val="BE3283"/>
    </a:custClr>
    <a:custClr name="Engineering Light">
      <a:srgbClr val="8D8786"/>
    </a:custClr>
    <a:custClr name="Sun Light">
      <a:srgbClr val="FF9737"/>
    </a:custClr>
    <a:custClr name="Sand Light">
      <a:srgbClr val="FBE273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Grey 300 ">
      <a:srgbClr val="DCD5D7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</a:custClrLst>
  <a:extLst>
    <a:ext uri="{05A4C25C-085E-4340-85A3-A5531E510DB2}">
      <thm15:themeFamily xmlns:thm15="http://schemas.microsoft.com/office/thememl/2012/main" name="Default Theme.pptx" id="{709C2F7E-961E-4199-9417-E6F2BE55EC0D}" vid="{59BE1659-8F98-419B-B9ED-D5D0E4C5D828}"/>
    </a:ext>
  </a:extLst>
</a:theme>
</file>

<file path=ppt/theme/theme2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AAE9148B404486CBFDD74AD2AA0B" ma:contentTypeVersion="2" ma:contentTypeDescription="Create a new document." ma:contentTypeScope="" ma:versionID="a24cc1775e4f53b56bd6bf310015a115">
  <xsd:schema xmlns:xsd="http://www.w3.org/2001/XMLSchema" xmlns:xs="http://www.w3.org/2001/XMLSchema" xmlns:p="http://schemas.microsoft.com/office/2006/metadata/properties" xmlns:ns2="a709603d-609a-478b-a91d-3c5e984c0e79" xmlns:ns3="6ef45842-284e-44e4-b2db-1749e7948b44" targetNamespace="http://schemas.microsoft.com/office/2006/metadata/properties" ma:root="true" ma:fieldsID="f8923fe8aa0ace7ab58ef4ccc8b43a85" ns2:_="" ns3:_="">
    <xsd:import namespace="a709603d-609a-478b-a91d-3c5e984c0e79"/>
    <xsd:import namespace="6ef45842-284e-44e4-b2db-1749e7948b44"/>
    <xsd:element name="properties">
      <xsd:complexType>
        <xsd:sequence>
          <xsd:element name="documentManagement">
            <xsd:complexType>
              <xsd:all>
                <xsd:element ref="ns2:Ver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603d-609a-478b-a91d-3c5e984c0e79" elementFormDefault="qualified">
    <xsd:import namespace="http://schemas.microsoft.com/office/2006/documentManagement/types"/>
    <xsd:import namespace="http://schemas.microsoft.com/office/infopath/2007/PartnerControls"/>
    <xsd:element name="Ver" ma:index="8" nillable="true" ma:displayName="Ver" ma:default="0" ma:internalName="Ver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f45842-284e-44e4-b2db-1749e7948b4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er xmlns="a709603d-609a-478b-a91d-3c5e984c0e79">0</Ver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AF2014AB-78C2-4F59-9D6E-9572E72F77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9603d-609a-478b-a91d-3c5e984c0e79"/>
    <ds:schemaRef ds:uri="6ef45842-284e-44e4-b2db-1749e7948b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C6748B-B74E-4BE1-834C-AEBB9BCA18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9A1D5-F553-4264-9022-E0136C61CE27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a709603d-609a-478b-a91d-3c5e984c0e79"/>
    <ds:schemaRef ds:uri="6ef45842-284e-44e4-b2db-1749e7948b44"/>
    <ds:schemaRef ds:uri="http://schemas.microsoft.com/office/infopath/2007/PartnerControls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EC144A13-A380-40B3-9980-61BD11F58D02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1586</Words>
  <Application>Microsoft Office PowerPoint</Application>
  <PresentationFormat>Widescreen</PresentationFormat>
  <Paragraphs>215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Courier New</vt:lpstr>
      <vt:lpstr>Segoe UI</vt:lpstr>
      <vt:lpstr>Infineon 16:9</vt:lpstr>
      <vt:lpstr>Ifxapp A reusable Python-based Qt widget library for radar applications</vt:lpstr>
      <vt:lpstr>Table of contents</vt:lpstr>
      <vt:lpstr>Motivation</vt:lpstr>
      <vt:lpstr>Motivation: Ifxapp </vt:lpstr>
      <vt:lpstr>Motivation: Ifxapp </vt:lpstr>
      <vt:lpstr>Assumptions</vt:lpstr>
      <vt:lpstr>Ifxapp: Overview</vt:lpstr>
      <vt:lpstr>Project goals</vt:lpstr>
      <vt:lpstr>Project goals</vt:lpstr>
      <vt:lpstr>Project goals</vt:lpstr>
      <vt:lpstr>Ifxapp: Feature overview and event sources</vt:lpstr>
      <vt:lpstr>Software architecture</vt:lpstr>
      <vt:lpstr>Project setup</vt:lpstr>
      <vt:lpstr>Project setup</vt:lpstr>
      <vt:lpstr>Outlook</vt:lpstr>
      <vt:lpstr>Ifxapp: Demos</vt:lpstr>
      <vt:lpstr>Demos</vt:lpstr>
      <vt:lpstr>Demos</vt:lpstr>
      <vt:lpstr>Demos</vt:lpstr>
      <vt:lpstr>How to get started</vt:lpstr>
    </vt:vector>
  </TitlesOfParts>
  <Company>Infineon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Kleinmeier Benedikt (PSS RFS DS SW APP)</dc:creator>
  <cp:lastModifiedBy>Kleinmeier Benedikt (PSS RFS DS SW APP)</cp:lastModifiedBy>
  <cp:revision>15</cp:revision>
  <dcterms:created xsi:type="dcterms:W3CDTF">2024-11-13T05:58:43Z</dcterms:created>
  <dcterms:modified xsi:type="dcterms:W3CDTF">2025-04-25T21:54:02Z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  <property fmtid="{D5CDD505-2E9C-101B-9397-08002B2CF9AE}" pid="7" name="TemplateCompany">
    <vt:lpwstr>IFX</vt:lpwstr>
  </property>
  <property fmtid="{D5CDD505-2E9C-101B-9397-08002B2CF9AE}" pid="8" name="ContentTypeId">
    <vt:lpwstr>0x010100A655AAE9148B404486CBFDD74AD2AA0B</vt:lpwstr>
  </property>
  <property fmtid="{D5CDD505-2E9C-101B-9397-08002B2CF9AE}" pid="9" name="empower.integration.Classification.DocumentId">
    <vt:lpwstr/>
  </property>
  <property fmtid="{D5CDD505-2E9C-101B-9397-08002B2CF9AE}" pid="10" name="empower.integration.Classification.DocumentVersion">
    <vt:lpwstr/>
  </property>
  <property fmtid="{D5CDD505-2E9C-101B-9397-08002B2CF9AE}" pid="11" name="empower.integration.Classification.DocumentOwner">
    <vt:lpwstr/>
  </property>
  <property fmtid="{D5CDD505-2E9C-101B-9397-08002B2CF9AE}" pid="12" name="empower.integration.Classification.ShowFooter">
    <vt:bool>false</vt:bool>
  </property>
  <property fmtid="{D5CDD505-2E9C-101B-9397-08002B2CF9AE}" pid="13" name="empower.integration.Classification.RestrictionLevel">
    <vt:i4>1</vt:i4>
  </property>
  <property fmtid="{D5CDD505-2E9C-101B-9397-08002B2CF9AE}" pid="14" name="empower.integration.Classification.FooterDate">
    <vt:filetime>2024-10-21T09:34:04Z</vt:filetime>
  </property>
  <property fmtid="{D5CDD505-2E9C-101B-9397-08002B2CF9AE}" pid="15" name="empower.integration.Classification.DateFormat">
    <vt:lpwstr>yyyy-MM-dd</vt:lpwstr>
  </property>
  <property fmtid="{D5CDD505-2E9C-101B-9397-08002B2CF9AE}" pid="16" name="empower.integration.Classification.IsDraft">
    <vt:bool>false</vt:bool>
  </property>
  <property fmtid="{D5CDD505-2E9C-101B-9397-08002B2CF9AE}" pid="17" name="empower.integration.Classification.IsProprietary">
    <vt:bool>false</vt:bool>
  </property>
  <property fmtid="{D5CDD505-2E9C-101B-9397-08002B2CF9AE}" pid="18" name="empower.integration.Classification.HasAdditionalMarking">
    <vt:bool>false</vt:bool>
  </property>
  <property fmtid="{D5CDD505-2E9C-101B-9397-08002B2CF9AE}" pid="19" name="empower.integration.Classification.AdditionalMarking">
    <vt:lpwstr/>
  </property>
  <property fmtid="{D5CDD505-2E9C-101B-9397-08002B2CF9AE}" pid="20" name="empower.integration.Classification.IsEmpowerClassified">
    <vt:bool>true</vt:bool>
  </property>
  <property fmtid="{D5CDD505-2E9C-101B-9397-08002B2CF9AE}" pid="21" name="empower_migrated_document">
    <vt:lpwstr>true</vt:lpwstr>
  </property>
  <property fmtid="{D5CDD505-2E9C-101B-9397-08002B2CF9AE}" pid="22" name="MSIP_Label_a15a25aa-e944-415d-b7a7-40f6b9180b6b_Enabled">
    <vt:lpwstr>true</vt:lpwstr>
  </property>
  <property fmtid="{D5CDD505-2E9C-101B-9397-08002B2CF9AE}" pid="23" name="MSIP_Label_a15a25aa-e944-415d-b7a7-40f6b9180b6b_SetDate">
    <vt:lpwstr>2023-03-24T13:40:28Z</vt:lpwstr>
  </property>
  <property fmtid="{D5CDD505-2E9C-101B-9397-08002B2CF9AE}" pid="24" name="MSIP_Label_a15a25aa-e944-415d-b7a7-40f6b9180b6b_Method">
    <vt:lpwstr>Standard</vt:lpwstr>
  </property>
  <property fmtid="{D5CDD505-2E9C-101B-9397-08002B2CF9AE}" pid="25" name="MSIP_Label_a15a25aa-e944-415d-b7a7-40f6b9180b6b_Name">
    <vt:lpwstr>a15a25aa-e944-415d-b7a7-40f6b9180b6b</vt:lpwstr>
  </property>
  <property fmtid="{D5CDD505-2E9C-101B-9397-08002B2CF9AE}" pid="26" name="MSIP_Label_a15a25aa-e944-415d-b7a7-40f6b9180b6b_SiteId">
    <vt:lpwstr>eeb8d0e8-3544-41d3-aac6-934c309faf5a</vt:lpwstr>
  </property>
  <property fmtid="{D5CDD505-2E9C-101B-9397-08002B2CF9AE}" pid="27" name="MSIP_Label_a15a25aa-e944-415d-b7a7-40f6b9180b6b_ActionId">
    <vt:lpwstr>73b1d637-b020-4fda-a205-ff5e02ff8705</vt:lpwstr>
  </property>
  <property fmtid="{D5CDD505-2E9C-101B-9397-08002B2CF9AE}" pid="28" name="MSIP_Label_a15a25aa-e944-415d-b7a7-40f6b9180b6b_ContentBits">
    <vt:lpwstr>0</vt:lpwstr>
  </property>
</Properties>
</file>